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5"/>
  </p:notesMasterIdLst>
  <p:sldIdLst>
    <p:sldId id="256" r:id="rId2"/>
    <p:sldId id="259" r:id="rId3"/>
    <p:sldId id="258" r:id="rId4"/>
    <p:sldId id="260" r:id="rId5"/>
    <p:sldId id="268" r:id="rId6"/>
    <p:sldId id="261" r:id="rId7"/>
    <p:sldId id="269" r:id="rId8"/>
    <p:sldId id="262" r:id="rId9"/>
    <p:sldId id="263" r:id="rId10"/>
    <p:sldId id="264" r:id="rId11"/>
    <p:sldId id="266" r:id="rId12"/>
    <p:sldId id="265" r:id="rId13"/>
    <p:sldId id="271" r:id="rId14"/>
    <p:sldId id="272" r:id="rId15"/>
    <p:sldId id="273" r:id="rId16"/>
    <p:sldId id="334" r:id="rId17"/>
    <p:sldId id="275" r:id="rId18"/>
    <p:sldId id="276" r:id="rId19"/>
    <p:sldId id="279" r:id="rId20"/>
    <p:sldId id="278" r:id="rId21"/>
    <p:sldId id="277" r:id="rId22"/>
    <p:sldId id="280" r:id="rId23"/>
    <p:sldId id="281" r:id="rId24"/>
    <p:sldId id="282" r:id="rId25"/>
    <p:sldId id="283" r:id="rId26"/>
    <p:sldId id="284" r:id="rId27"/>
    <p:sldId id="285" r:id="rId28"/>
    <p:sldId id="335" r:id="rId29"/>
    <p:sldId id="288" r:id="rId30"/>
    <p:sldId id="289" r:id="rId31"/>
    <p:sldId id="290" r:id="rId32"/>
    <p:sldId id="291" r:id="rId33"/>
    <p:sldId id="292" r:id="rId34"/>
    <p:sldId id="336" r:id="rId35"/>
    <p:sldId id="294" r:id="rId36"/>
    <p:sldId id="295" r:id="rId37"/>
    <p:sldId id="296" r:id="rId38"/>
    <p:sldId id="337" r:id="rId39"/>
    <p:sldId id="298" r:id="rId40"/>
    <p:sldId id="299" r:id="rId41"/>
    <p:sldId id="300" r:id="rId42"/>
    <p:sldId id="301" r:id="rId43"/>
    <p:sldId id="338" r:id="rId44"/>
    <p:sldId id="303" r:id="rId45"/>
    <p:sldId id="339" r:id="rId46"/>
    <p:sldId id="305" r:id="rId47"/>
    <p:sldId id="306" r:id="rId48"/>
    <p:sldId id="307" r:id="rId49"/>
    <p:sldId id="340" r:id="rId50"/>
    <p:sldId id="309" r:id="rId51"/>
    <p:sldId id="311" r:id="rId52"/>
    <p:sldId id="312" r:id="rId53"/>
    <p:sldId id="331" r:id="rId54"/>
    <p:sldId id="341" r:id="rId55"/>
    <p:sldId id="342" r:id="rId56"/>
    <p:sldId id="316" r:id="rId57"/>
    <p:sldId id="343" r:id="rId58"/>
    <p:sldId id="318" r:id="rId59"/>
    <p:sldId id="317" r:id="rId60"/>
    <p:sldId id="319" r:id="rId61"/>
    <p:sldId id="344" r:id="rId62"/>
    <p:sldId id="321" r:id="rId63"/>
    <p:sldId id="345" r:id="rId64"/>
    <p:sldId id="323" r:id="rId65"/>
    <p:sldId id="346" r:id="rId66"/>
    <p:sldId id="325" r:id="rId67"/>
    <p:sldId id="326" r:id="rId68"/>
    <p:sldId id="327" r:id="rId69"/>
    <p:sldId id="329" r:id="rId70"/>
    <p:sldId id="328" r:id="rId71"/>
    <p:sldId id="274" r:id="rId72"/>
    <p:sldId id="330" r:id="rId73"/>
    <p:sldId id="333" r:id="rId74"/>
  </p:sldIdLst>
  <p:sldSz cx="9144000" cy="6858000" type="screen4x3"/>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oão Felipe Nicolaci Pimentel" initials="JFNP" lastIdx="1" clrIdx="0">
    <p:extLst>
      <p:ext uri="{19B8F6BF-5375-455C-9EA6-DF929625EA0E}">
        <p15:presenceInfo xmlns:p15="http://schemas.microsoft.com/office/powerpoint/2012/main" userId="ad996c092fe38a6e"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06B55"/>
    <a:srgbClr val="2D6B52"/>
    <a:srgbClr val="46976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648" autoAdjust="0"/>
    <p:restoredTop sz="97486" autoAdjust="0"/>
  </p:normalViewPr>
  <p:slideViewPr>
    <p:cSldViewPr>
      <p:cViewPr varScale="1">
        <p:scale>
          <a:sx n="68" d="100"/>
          <a:sy n="68" d="100"/>
        </p:scale>
        <p:origin x="56" y="2040"/>
      </p:cViewPr>
      <p:guideLst>
        <p:guide orient="horz" pos="2160"/>
        <p:guide pos="2880"/>
      </p:guideLst>
    </p:cSldViewPr>
  </p:slideViewPr>
  <p:outlineViewPr>
    <p:cViewPr>
      <p:scale>
        <a:sx n="33" d="100"/>
        <a:sy n="33" d="100"/>
      </p:scale>
      <p:origin x="0" y="-16996"/>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commentAuthors" Target="commentAuthor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CB9F7DF-78E5-416E-9CFC-6444109AD54B}" type="datetimeFigureOut">
              <a:rPr lang="pt-BR" smtClean="0"/>
              <a:pPr/>
              <a:t>01/04/2019</a:t>
            </a:fld>
            <a:endParaRPr lang="pt-BR"/>
          </a:p>
        </p:txBody>
      </p:sp>
      <p:sp>
        <p:nvSpPr>
          <p:cNvPr id="4" name="Espaço Reservado para Imagem de Slide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526768D-756A-4A93-AFB3-3AF6428EC1FC}" type="slidenum">
              <a:rPr lang="pt-BR" smtClean="0"/>
              <a:pPr/>
              <a:t>‹#›</a:t>
            </a:fld>
            <a:endParaRPr lang="pt-BR"/>
          </a:p>
        </p:txBody>
      </p:sp>
    </p:spTree>
    <p:extLst>
      <p:ext uri="{BB962C8B-B14F-4D97-AF65-F5344CB8AC3E}">
        <p14:creationId xmlns:p14="http://schemas.microsoft.com/office/powerpoint/2010/main" val="1663558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526768D-756A-4A93-AFB3-3AF6428EC1FC}" type="slidenum">
              <a:rPr lang="pt-BR" smtClean="0"/>
              <a:pPr/>
              <a:t>15</a:t>
            </a:fld>
            <a:endParaRPr lang="pt-BR"/>
          </a:p>
        </p:txBody>
      </p:sp>
    </p:spTree>
    <p:extLst>
      <p:ext uri="{BB962C8B-B14F-4D97-AF65-F5344CB8AC3E}">
        <p14:creationId xmlns:p14="http://schemas.microsoft.com/office/powerpoint/2010/main" val="7117716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Slide de título">
    <p:spTree>
      <p:nvGrpSpPr>
        <p:cNvPr id="1" name=""/>
        <p:cNvGrpSpPr/>
        <p:nvPr/>
      </p:nvGrpSpPr>
      <p:grpSpPr>
        <a:xfrm>
          <a:off x="0" y="0"/>
          <a:ext cx="0" cy="0"/>
          <a:chOff x="0" y="0"/>
          <a:chExt cx="0" cy="0"/>
        </a:xfrm>
      </p:grpSpPr>
      <p:pic>
        <p:nvPicPr>
          <p:cNvPr id="6" name="Picture 2"/>
          <p:cNvPicPr>
            <a:picLocks noChangeAspect="1" noChangeArrowheads="1"/>
          </p:cNvPicPr>
          <p:nvPr userDrawn="1"/>
        </p:nvPicPr>
        <p:blipFill>
          <a:blip r:embed="rId2" cstate="screen"/>
          <a:srcRect/>
          <a:stretch>
            <a:fillRect/>
          </a:stretch>
        </p:blipFill>
        <p:spPr bwMode="auto">
          <a:xfrm>
            <a:off x="0" y="-1"/>
            <a:ext cx="9144000" cy="6858001"/>
          </a:xfrm>
          <a:prstGeom prst="rect">
            <a:avLst/>
          </a:prstGeom>
          <a:noFill/>
          <a:ln w="9525">
            <a:noFill/>
            <a:miter lim="800000"/>
            <a:headEnd/>
            <a:tailEnd/>
          </a:ln>
        </p:spPr>
      </p:pic>
      <p:pic>
        <p:nvPicPr>
          <p:cNvPr id="9" name="Picture 4" descr="http://www.ic.uff.br/~leomurta/images/IC-logo2.jpg"/>
          <p:cNvPicPr>
            <a:picLocks noChangeAspect="1" noChangeArrowheads="1"/>
          </p:cNvPicPr>
          <p:nvPr userDrawn="1"/>
        </p:nvPicPr>
        <p:blipFill>
          <a:blip r:embed="rId3" cstate="screen"/>
          <a:srcRect/>
          <a:stretch>
            <a:fillRect/>
          </a:stretch>
        </p:blipFill>
        <p:spPr bwMode="auto">
          <a:xfrm>
            <a:off x="0" y="5778000"/>
            <a:ext cx="1496509" cy="1080000"/>
          </a:xfrm>
          <a:prstGeom prst="rect">
            <a:avLst/>
          </a:prstGeom>
          <a:noFill/>
        </p:spPr>
      </p:pic>
      <p:sp>
        <p:nvSpPr>
          <p:cNvPr id="11" name="Retângulo 10"/>
          <p:cNvSpPr/>
          <p:nvPr userDrawn="1"/>
        </p:nvSpPr>
        <p:spPr>
          <a:xfrm>
            <a:off x="1475656" y="5758544"/>
            <a:ext cx="7668344" cy="10994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cxnSp>
        <p:nvCxnSpPr>
          <p:cNvPr id="10" name="Conector reto 9"/>
          <p:cNvCxnSpPr/>
          <p:nvPr userDrawn="1"/>
        </p:nvCxnSpPr>
        <p:spPr>
          <a:xfrm>
            <a:off x="0" y="5759382"/>
            <a:ext cx="9144000" cy="0"/>
          </a:xfrm>
          <a:prstGeom prst="line">
            <a:avLst/>
          </a:prstGeom>
        </p:spPr>
        <p:style>
          <a:lnRef idx="3">
            <a:schemeClr val="dk1"/>
          </a:lnRef>
          <a:fillRef idx="0">
            <a:schemeClr val="dk1"/>
          </a:fillRef>
          <a:effectRef idx="2">
            <a:schemeClr val="dk1"/>
          </a:effectRef>
          <a:fontRef idx="minor">
            <a:schemeClr val="tx1"/>
          </a:fontRef>
        </p:style>
      </p:cxnSp>
      <p:sp>
        <p:nvSpPr>
          <p:cNvPr id="8" name="Subtítulo 5"/>
          <p:cNvSpPr>
            <a:spLocks noGrp="1"/>
          </p:cNvSpPr>
          <p:nvPr userDrawn="1">
            <p:ph type="subTitle" idx="1"/>
          </p:nvPr>
        </p:nvSpPr>
        <p:spPr>
          <a:xfrm>
            <a:off x="1475656" y="5778000"/>
            <a:ext cx="6439446" cy="1080000"/>
          </a:xfrm>
          <a:noFill/>
          <a:ln w="38100">
            <a:noFill/>
          </a:ln>
        </p:spPr>
        <p:txBody>
          <a:bodyPr anchor="ctr">
            <a:normAutofit lnSpcReduction="10000"/>
          </a:bodyPr>
          <a:lstStyle>
            <a:lvl1pPr algn="ctr">
              <a:buNone/>
              <a:defRPr/>
            </a:lvl1pPr>
          </a:lstStyle>
          <a:p>
            <a:r>
              <a:rPr lang="en-US">
                <a:solidFill>
                  <a:schemeClr val="tx1"/>
                </a:solidFill>
              </a:rPr>
              <a:t>Click to edit Master subtitle style</a:t>
            </a:r>
            <a:endParaRPr lang="pt-BR" dirty="0">
              <a:solidFill>
                <a:schemeClr val="tx1"/>
              </a:solidFill>
            </a:endParaRPr>
          </a:p>
        </p:txBody>
      </p:sp>
      <p:pic>
        <p:nvPicPr>
          <p:cNvPr id="3" name="Picture 2"/>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7956198" y="5828241"/>
            <a:ext cx="1146706" cy="1009212"/>
          </a:xfrm>
          <a:prstGeom prst="rect">
            <a:avLst/>
          </a:prstGeom>
        </p:spPr>
      </p:pic>
      <p:sp>
        <p:nvSpPr>
          <p:cNvPr id="5" name="Title 4"/>
          <p:cNvSpPr>
            <a:spLocks noGrp="1"/>
          </p:cNvSpPr>
          <p:nvPr>
            <p:ph type="title"/>
          </p:nvPr>
        </p:nvSpPr>
        <p:spPr>
          <a:xfrm>
            <a:off x="0" y="0"/>
            <a:ext cx="9144000" cy="1844824"/>
          </a:xfrm>
        </p:spPr>
        <p:txBody>
          <a:bodyPr/>
          <a:lstStyle>
            <a:lvl1pPr>
              <a:defRPr sz="4400">
                <a:solidFill>
                  <a:schemeClr val="bg1"/>
                </a:solidFill>
                <a:effectLst>
                  <a:outerShdw blurRad="50800" dist="38100" dir="2700000" algn="tl" rotWithShape="0">
                    <a:srgbClr val="000000">
                      <a:alpha val="43000"/>
                    </a:srgbClr>
                  </a:outerShdw>
                </a:effectLst>
              </a:defRPr>
            </a:lvl1pPr>
          </a:lstStyle>
          <a:p>
            <a:r>
              <a:rPr lang="en-US"/>
              <a:t>Click to edit Master title style</a:t>
            </a:r>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a:t>Click to edit Master title style</a:t>
            </a:r>
            <a:endParaRPr lang="pt-BR"/>
          </a:p>
        </p:txBody>
      </p:sp>
      <p:sp>
        <p:nvSpPr>
          <p:cNvPr id="3" name="Espaço Reservado para Texto Vertical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4" name="Espaço Reservado para Data 3"/>
          <p:cNvSpPr>
            <a:spLocks noGrp="1"/>
          </p:cNvSpPr>
          <p:nvPr>
            <p:ph type="dt" sz="half" idx="10"/>
          </p:nvPr>
        </p:nvSpPr>
        <p:spPr/>
        <p:txBody>
          <a:bodyPr/>
          <a:lstStyle/>
          <a:p>
            <a:r>
              <a:rPr lang="en-US"/>
              <a:t>João Felipe Pimentel</a:t>
            </a:r>
            <a:endParaRPr lang="pt-BR" dirty="0"/>
          </a:p>
        </p:txBody>
      </p:sp>
      <p:sp>
        <p:nvSpPr>
          <p:cNvPr id="5" name="Espaço Reservado para Rodapé 4"/>
          <p:cNvSpPr>
            <a:spLocks noGrp="1"/>
          </p:cNvSpPr>
          <p:nvPr>
            <p:ph type="ftr" sz="quarter" idx="11"/>
          </p:nvPr>
        </p:nvSpPr>
        <p:spPr/>
        <p:txBody>
          <a:bodyPr/>
          <a:lstStyle>
            <a:lvl1pPr marL="0" marR="0" indent="0" algn="ctr" defTabSz="914400" rtl="0" eaLnBrk="1" fontAlgn="auto" latinLnBrk="0" hangingPunct="1">
              <a:lnSpc>
                <a:spcPct val="100000"/>
              </a:lnSpc>
              <a:spcBef>
                <a:spcPts val="0"/>
              </a:spcBef>
              <a:spcAft>
                <a:spcPts val="0"/>
              </a:spcAft>
              <a:buClrTx/>
              <a:buSzTx/>
              <a:buFontTx/>
              <a:buNone/>
              <a:tabLst/>
              <a:defRPr/>
            </a:lvl1pPr>
          </a:lstStyle>
          <a:p>
            <a:r>
              <a:rPr lang="en-US"/>
              <a:t>Ferramenta de Snowballing</a:t>
            </a:r>
            <a:endParaRPr lang="pt-BR" dirty="0"/>
          </a:p>
        </p:txBody>
      </p:sp>
      <p:sp>
        <p:nvSpPr>
          <p:cNvPr id="6" name="Espaço Reservado para Número de Slide 5"/>
          <p:cNvSpPr>
            <a:spLocks noGrp="1"/>
          </p:cNvSpPr>
          <p:nvPr>
            <p:ph type="sldNum" sz="quarter" idx="12"/>
          </p:nvPr>
        </p:nvSpPr>
        <p:spPr/>
        <p:txBody>
          <a:bodyPr/>
          <a:lstStyle/>
          <a:p>
            <a:fld id="{0AAA623A-5D3C-471A-939B-3DC944CAB218}" type="slidenum">
              <a:rPr lang="pt-BR" smtClean="0"/>
              <a:pPr/>
              <a:t>‹#›</a:t>
            </a:fld>
            <a:endParaRPr lang="pt-B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e texto verticais">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6629400" y="274638"/>
            <a:ext cx="2057400" cy="5851525"/>
          </a:xfrm>
        </p:spPr>
        <p:txBody>
          <a:bodyPr vert="eaVert"/>
          <a:lstStyle/>
          <a:p>
            <a:r>
              <a:rPr lang="en-US"/>
              <a:t>Click to edit Master title style</a:t>
            </a:r>
            <a:endParaRPr lang="pt-BR"/>
          </a:p>
        </p:txBody>
      </p:sp>
      <p:sp>
        <p:nvSpPr>
          <p:cNvPr id="3" name="Espaço Reservado para Texto Vertical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4" name="Espaço Reservado para Data 3"/>
          <p:cNvSpPr>
            <a:spLocks noGrp="1"/>
          </p:cNvSpPr>
          <p:nvPr>
            <p:ph type="dt" sz="half" idx="10"/>
          </p:nvPr>
        </p:nvSpPr>
        <p:spPr/>
        <p:txBody>
          <a:bodyPr/>
          <a:lstStyle>
            <a:lvl1pPr>
              <a:defRPr/>
            </a:lvl1pPr>
          </a:lstStyle>
          <a:p>
            <a:r>
              <a:rPr lang="en-US"/>
              <a:t>João Felipe Pimentel</a:t>
            </a:r>
            <a:endParaRPr lang="pt-BR" dirty="0"/>
          </a:p>
        </p:txBody>
      </p:sp>
      <p:sp>
        <p:nvSpPr>
          <p:cNvPr id="5" name="Espaço Reservado para Rodapé 4"/>
          <p:cNvSpPr>
            <a:spLocks noGrp="1"/>
          </p:cNvSpPr>
          <p:nvPr>
            <p:ph type="ftr" sz="quarter" idx="11"/>
          </p:nvPr>
        </p:nvSpPr>
        <p:spPr/>
        <p:txBody>
          <a:bodyPr/>
          <a:lstStyle>
            <a:lvl1pPr marL="0" marR="0" indent="0" algn="ctr" defTabSz="914400" rtl="0" eaLnBrk="1" fontAlgn="auto" latinLnBrk="0" hangingPunct="1">
              <a:lnSpc>
                <a:spcPct val="100000"/>
              </a:lnSpc>
              <a:spcBef>
                <a:spcPts val="0"/>
              </a:spcBef>
              <a:spcAft>
                <a:spcPts val="0"/>
              </a:spcAft>
              <a:buClrTx/>
              <a:buSzTx/>
              <a:buFontTx/>
              <a:buNone/>
              <a:tabLst/>
              <a:defRPr/>
            </a:lvl1pPr>
          </a:lstStyle>
          <a:p>
            <a:r>
              <a:rPr lang="en-US"/>
              <a:t>Ferramenta de Snowballing</a:t>
            </a:r>
            <a:endParaRPr lang="pt-BR" dirty="0"/>
          </a:p>
        </p:txBody>
      </p:sp>
      <p:sp>
        <p:nvSpPr>
          <p:cNvPr id="6" name="Espaço Reservado para Número de Slide 5"/>
          <p:cNvSpPr>
            <a:spLocks noGrp="1"/>
          </p:cNvSpPr>
          <p:nvPr>
            <p:ph type="sldNum" sz="quarter" idx="12"/>
          </p:nvPr>
        </p:nvSpPr>
        <p:spPr/>
        <p:txBody>
          <a:bodyPr/>
          <a:lstStyle/>
          <a:p>
            <a:fld id="{0AAA623A-5D3C-471A-939B-3DC944CAB218}" type="slidenum">
              <a:rPr lang="pt-BR" smtClean="0"/>
              <a:pPr/>
              <a:t>‹#›</a:t>
            </a:fld>
            <a:endParaRPr lang="pt-B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noProof="0"/>
              <a:t>Click to edit Master title style</a:t>
            </a:r>
            <a:endParaRPr lang="pt-BR" noProof="0"/>
          </a:p>
        </p:txBody>
      </p:sp>
      <p:sp>
        <p:nvSpPr>
          <p:cNvPr id="3" name="Espaço Reservado para Conteúdo 2"/>
          <p:cNvSpPr>
            <a:spLocks noGrp="1"/>
          </p:cNvSpPr>
          <p:nvPr>
            <p:ph idx="1"/>
          </p:nvPr>
        </p:nvSpPr>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pt-BR" noProof="0"/>
          </a:p>
        </p:txBody>
      </p:sp>
      <p:sp>
        <p:nvSpPr>
          <p:cNvPr id="4" name="Espaço Reservado para Data 3"/>
          <p:cNvSpPr>
            <a:spLocks noGrp="1"/>
          </p:cNvSpPr>
          <p:nvPr>
            <p:ph type="dt" sz="half" idx="10"/>
          </p:nvPr>
        </p:nvSpPr>
        <p:spPr/>
        <p:txBody>
          <a:bodyPr/>
          <a:lstStyle/>
          <a:p>
            <a:r>
              <a:rPr lang="en-US"/>
              <a:t>João Felipe Pimentel</a:t>
            </a:r>
            <a:endParaRPr lang="pt-BR" dirty="0"/>
          </a:p>
        </p:txBody>
      </p:sp>
      <p:sp>
        <p:nvSpPr>
          <p:cNvPr id="5" name="Espaço Reservado para Rodapé 4"/>
          <p:cNvSpPr>
            <a:spLocks noGrp="1"/>
          </p:cNvSpPr>
          <p:nvPr>
            <p:ph type="ftr" sz="quarter" idx="11"/>
          </p:nvPr>
        </p:nvSpPr>
        <p:spPr/>
        <p:txBody>
          <a:bodyPr/>
          <a:lstStyle>
            <a:lvl1pPr marL="0" marR="0" indent="0" algn="ctr" defTabSz="914400" rtl="0" eaLnBrk="1" fontAlgn="auto" latinLnBrk="0" hangingPunct="1">
              <a:lnSpc>
                <a:spcPct val="100000"/>
              </a:lnSpc>
              <a:spcBef>
                <a:spcPts val="0"/>
              </a:spcBef>
              <a:spcAft>
                <a:spcPts val="0"/>
              </a:spcAft>
              <a:buClrTx/>
              <a:buSzTx/>
              <a:buFontTx/>
              <a:buNone/>
              <a:tabLst/>
              <a:defRPr/>
            </a:lvl1pPr>
          </a:lstStyle>
          <a:p>
            <a:r>
              <a:rPr lang="en-US"/>
              <a:t>Ferramenta de Snowballing</a:t>
            </a:r>
            <a:endParaRPr lang="pt-BR" dirty="0"/>
          </a:p>
        </p:txBody>
      </p:sp>
      <p:sp>
        <p:nvSpPr>
          <p:cNvPr id="6" name="Espaço Reservado para Número de Slide 5"/>
          <p:cNvSpPr>
            <a:spLocks noGrp="1"/>
          </p:cNvSpPr>
          <p:nvPr>
            <p:ph type="sldNum" sz="quarter" idx="12"/>
          </p:nvPr>
        </p:nvSpPr>
        <p:spPr/>
        <p:txBody>
          <a:bodyPr/>
          <a:lstStyle/>
          <a:p>
            <a:fld id="{0AAA623A-5D3C-471A-939B-3DC944CAB218}" type="slidenum">
              <a:rPr lang="pt-BR" smtClean="0"/>
              <a:pPr/>
              <a:t>‹#›</a:t>
            </a:fld>
            <a:endParaRPr lang="pt-B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pt-BR" dirty="0"/>
          </a:p>
        </p:txBody>
      </p:sp>
      <p:sp>
        <p:nvSpPr>
          <p:cNvPr id="3" name="Espaço Reservado para Texto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Espaço Reservado para Data 3"/>
          <p:cNvSpPr>
            <a:spLocks noGrp="1"/>
          </p:cNvSpPr>
          <p:nvPr>
            <p:ph type="dt" sz="half" idx="10"/>
          </p:nvPr>
        </p:nvSpPr>
        <p:spPr/>
        <p:txBody>
          <a:bodyPr/>
          <a:lstStyle/>
          <a:p>
            <a:r>
              <a:rPr lang="en-US"/>
              <a:t>João Felipe Pimentel</a:t>
            </a:r>
            <a:endParaRPr lang="pt-BR" dirty="0"/>
          </a:p>
        </p:txBody>
      </p:sp>
      <p:sp>
        <p:nvSpPr>
          <p:cNvPr id="5" name="Espaço Reservado para Rodapé 4"/>
          <p:cNvSpPr>
            <a:spLocks noGrp="1"/>
          </p:cNvSpPr>
          <p:nvPr>
            <p:ph type="ftr" sz="quarter" idx="11"/>
          </p:nvPr>
        </p:nvSpPr>
        <p:spPr/>
        <p:txBody>
          <a:bodyPr/>
          <a:lstStyle>
            <a:lvl1pPr marL="0" marR="0" indent="0" algn="ctr" defTabSz="914400" rtl="0" eaLnBrk="1" fontAlgn="auto" latinLnBrk="0" hangingPunct="1">
              <a:lnSpc>
                <a:spcPct val="100000"/>
              </a:lnSpc>
              <a:spcBef>
                <a:spcPts val="0"/>
              </a:spcBef>
              <a:spcAft>
                <a:spcPts val="0"/>
              </a:spcAft>
              <a:buClrTx/>
              <a:buSzTx/>
              <a:buFontTx/>
              <a:buNone/>
              <a:tabLst/>
              <a:defRPr/>
            </a:lvl1pPr>
          </a:lstStyle>
          <a:p>
            <a:r>
              <a:rPr lang="en-US"/>
              <a:t>Ferramenta de Snowballing</a:t>
            </a:r>
            <a:endParaRPr lang="pt-BR" dirty="0"/>
          </a:p>
        </p:txBody>
      </p:sp>
      <p:sp>
        <p:nvSpPr>
          <p:cNvPr id="6" name="Espaço Reservado para Número de Slide 5"/>
          <p:cNvSpPr>
            <a:spLocks noGrp="1"/>
          </p:cNvSpPr>
          <p:nvPr>
            <p:ph type="sldNum" sz="quarter" idx="12"/>
          </p:nvPr>
        </p:nvSpPr>
        <p:spPr/>
        <p:txBody>
          <a:bodyPr/>
          <a:lstStyle/>
          <a:p>
            <a:fld id="{0AAA623A-5D3C-471A-939B-3DC944CAB218}" type="slidenum">
              <a:rPr lang="pt-BR" smtClean="0"/>
              <a:pPr/>
              <a:t>‹#›</a:t>
            </a:fld>
            <a:endParaRPr lang="pt-B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a:t>Click to edit Master title style</a:t>
            </a:r>
            <a:endParaRPr lang="pt-BR"/>
          </a:p>
        </p:txBody>
      </p:sp>
      <p:sp>
        <p:nvSpPr>
          <p:cNvPr id="3" name="Espaço Reservado para Conteúdo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4" name="Espaço Reservado para Conteúdo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5" name="Espaço Reservado para Data 4"/>
          <p:cNvSpPr>
            <a:spLocks noGrp="1"/>
          </p:cNvSpPr>
          <p:nvPr>
            <p:ph type="dt" sz="half" idx="10"/>
          </p:nvPr>
        </p:nvSpPr>
        <p:spPr/>
        <p:txBody>
          <a:bodyPr/>
          <a:lstStyle/>
          <a:p>
            <a:r>
              <a:rPr lang="en-US"/>
              <a:t>João Felipe Pimentel</a:t>
            </a:r>
            <a:endParaRPr lang="pt-BR" dirty="0"/>
          </a:p>
        </p:txBody>
      </p:sp>
      <p:sp>
        <p:nvSpPr>
          <p:cNvPr id="6" name="Espaço Reservado para Rodapé 5"/>
          <p:cNvSpPr>
            <a:spLocks noGrp="1"/>
          </p:cNvSpPr>
          <p:nvPr>
            <p:ph type="ftr" sz="quarter" idx="11"/>
          </p:nvPr>
        </p:nvSpPr>
        <p:spPr/>
        <p:txBody>
          <a:bodyPr/>
          <a:lstStyle>
            <a:lvl1pPr marL="0" marR="0" indent="0" algn="ctr" defTabSz="914400" rtl="0" eaLnBrk="1" fontAlgn="auto" latinLnBrk="0" hangingPunct="1">
              <a:lnSpc>
                <a:spcPct val="100000"/>
              </a:lnSpc>
              <a:spcBef>
                <a:spcPts val="0"/>
              </a:spcBef>
              <a:spcAft>
                <a:spcPts val="0"/>
              </a:spcAft>
              <a:buClrTx/>
              <a:buSzTx/>
              <a:buFontTx/>
              <a:buNone/>
              <a:tabLst/>
              <a:defRPr/>
            </a:lvl1pPr>
          </a:lstStyle>
          <a:p>
            <a:r>
              <a:rPr lang="en-US"/>
              <a:t>Ferramenta de Snowballing</a:t>
            </a:r>
            <a:endParaRPr lang="pt-BR" dirty="0"/>
          </a:p>
        </p:txBody>
      </p:sp>
      <p:sp>
        <p:nvSpPr>
          <p:cNvPr id="7" name="Espaço Reservado para Número de Slide 6"/>
          <p:cNvSpPr>
            <a:spLocks noGrp="1"/>
          </p:cNvSpPr>
          <p:nvPr>
            <p:ph type="sldNum" sz="quarter" idx="12"/>
          </p:nvPr>
        </p:nvSpPr>
        <p:spPr/>
        <p:txBody>
          <a:bodyPr/>
          <a:lstStyle/>
          <a:p>
            <a:fld id="{0AAA623A-5D3C-471A-939B-3DC944CAB218}" type="slidenum">
              <a:rPr lang="pt-BR" smtClean="0"/>
              <a:pPr/>
              <a:t>‹#›</a:t>
            </a:fld>
            <a:endParaRPr lang="pt-B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lvl1pPr>
              <a:defRPr/>
            </a:lvl1pPr>
          </a:lstStyle>
          <a:p>
            <a:r>
              <a:rPr lang="en-US"/>
              <a:t>Click to edit Master title style</a:t>
            </a:r>
            <a:endParaRPr lang="pt-BR"/>
          </a:p>
        </p:txBody>
      </p:sp>
      <p:sp>
        <p:nvSpPr>
          <p:cNvPr id="3" name="Espaço Reservado para Texto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Espaço Reservado para Conteúdo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5" name="Espaço Reservado para Texto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Espaço Reservado para Conteúdo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7" name="Espaço Reservado para Data 6"/>
          <p:cNvSpPr>
            <a:spLocks noGrp="1"/>
          </p:cNvSpPr>
          <p:nvPr>
            <p:ph type="dt" sz="half" idx="10"/>
          </p:nvPr>
        </p:nvSpPr>
        <p:spPr/>
        <p:txBody>
          <a:bodyPr/>
          <a:lstStyle/>
          <a:p>
            <a:r>
              <a:rPr lang="en-US"/>
              <a:t>João Felipe Pimentel</a:t>
            </a:r>
            <a:endParaRPr lang="pt-BR" dirty="0"/>
          </a:p>
        </p:txBody>
      </p:sp>
      <p:sp>
        <p:nvSpPr>
          <p:cNvPr id="8" name="Espaço Reservado para Rodapé 7"/>
          <p:cNvSpPr>
            <a:spLocks noGrp="1"/>
          </p:cNvSpPr>
          <p:nvPr>
            <p:ph type="ftr" sz="quarter" idx="11"/>
          </p:nvPr>
        </p:nvSpPr>
        <p:spPr/>
        <p:txBody>
          <a:bodyPr/>
          <a:lstStyle>
            <a:lvl1pPr marL="0" marR="0" indent="0" algn="ctr" defTabSz="914400" rtl="0" eaLnBrk="1" fontAlgn="auto" latinLnBrk="0" hangingPunct="1">
              <a:lnSpc>
                <a:spcPct val="100000"/>
              </a:lnSpc>
              <a:spcBef>
                <a:spcPts val="0"/>
              </a:spcBef>
              <a:spcAft>
                <a:spcPts val="0"/>
              </a:spcAft>
              <a:buClrTx/>
              <a:buSzTx/>
              <a:buFontTx/>
              <a:buNone/>
              <a:tabLst/>
              <a:defRPr/>
            </a:lvl1pPr>
          </a:lstStyle>
          <a:p>
            <a:r>
              <a:rPr lang="en-US"/>
              <a:t>Ferramenta de Snowballing</a:t>
            </a:r>
            <a:endParaRPr lang="pt-BR" dirty="0"/>
          </a:p>
        </p:txBody>
      </p:sp>
      <p:sp>
        <p:nvSpPr>
          <p:cNvPr id="9" name="Espaço Reservado para Número de Slide 8"/>
          <p:cNvSpPr>
            <a:spLocks noGrp="1"/>
          </p:cNvSpPr>
          <p:nvPr>
            <p:ph type="sldNum" sz="quarter" idx="12"/>
          </p:nvPr>
        </p:nvSpPr>
        <p:spPr/>
        <p:txBody>
          <a:bodyPr/>
          <a:lstStyle/>
          <a:p>
            <a:fld id="{0AAA623A-5D3C-471A-939B-3DC944CAB218}" type="slidenum">
              <a:rPr lang="pt-BR" smtClean="0"/>
              <a:pPr/>
              <a:t>‹#›</a:t>
            </a:fld>
            <a:endParaRPr lang="pt-B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a:t>Click to edit Master title style</a:t>
            </a:r>
            <a:endParaRPr lang="pt-BR"/>
          </a:p>
        </p:txBody>
      </p:sp>
      <p:sp>
        <p:nvSpPr>
          <p:cNvPr id="3" name="Espaço Reservado para Data 2"/>
          <p:cNvSpPr>
            <a:spLocks noGrp="1"/>
          </p:cNvSpPr>
          <p:nvPr>
            <p:ph type="dt" sz="half" idx="10"/>
          </p:nvPr>
        </p:nvSpPr>
        <p:spPr/>
        <p:txBody>
          <a:bodyPr/>
          <a:lstStyle/>
          <a:p>
            <a:r>
              <a:rPr lang="en-US"/>
              <a:t>João Felipe Pimentel</a:t>
            </a:r>
            <a:endParaRPr lang="pt-BR" dirty="0"/>
          </a:p>
        </p:txBody>
      </p:sp>
      <p:sp>
        <p:nvSpPr>
          <p:cNvPr id="4" name="Espaço Reservado para Rodapé 3"/>
          <p:cNvSpPr>
            <a:spLocks noGrp="1"/>
          </p:cNvSpPr>
          <p:nvPr>
            <p:ph type="ftr" sz="quarter" idx="11"/>
          </p:nvPr>
        </p:nvSpPr>
        <p:spPr/>
        <p:txBody>
          <a:bodyPr/>
          <a:lstStyle>
            <a:lvl1pPr marL="0" marR="0" indent="0" algn="ctr" defTabSz="914400" rtl="0" eaLnBrk="1" fontAlgn="auto" latinLnBrk="0" hangingPunct="1">
              <a:lnSpc>
                <a:spcPct val="100000"/>
              </a:lnSpc>
              <a:spcBef>
                <a:spcPts val="0"/>
              </a:spcBef>
              <a:spcAft>
                <a:spcPts val="0"/>
              </a:spcAft>
              <a:buClrTx/>
              <a:buSzTx/>
              <a:buFontTx/>
              <a:buNone/>
              <a:tabLst/>
              <a:defRPr/>
            </a:lvl1pPr>
          </a:lstStyle>
          <a:p>
            <a:r>
              <a:rPr lang="en-US"/>
              <a:t>Ferramenta de Snowballing</a:t>
            </a:r>
            <a:endParaRPr lang="pt-BR" dirty="0"/>
          </a:p>
        </p:txBody>
      </p:sp>
      <p:sp>
        <p:nvSpPr>
          <p:cNvPr id="5" name="Espaço Reservado para Número de Slide 4"/>
          <p:cNvSpPr>
            <a:spLocks noGrp="1"/>
          </p:cNvSpPr>
          <p:nvPr>
            <p:ph type="sldNum" sz="quarter" idx="12"/>
          </p:nvPr>
        </p:nvSpPr>
        <p:spPr/>
        <p:txBody>
          <a:bodyPr/>
          <a:lstStyle/>
          <a:p>
            <a:fld id="{0AAA623A-5D3C-471A-939B-3DC944CAB218}" type="slidenum">
              <a:rPr lang="pt-BR" smtClean="0"/>
              <a:pPr/>
              <a:t>‹#›</a:t>
            </a:fld>
            <a:endParaRPr lang="pt-B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p:cNvSpPr>
            <a:spLocks noGrp="1"/>
          </p:cNvSpPr>
          <p:nvPr>
            <p:ph type="dt" sz="half" idx="10"/>
          </p:nvPr>
        </p:nvSpPr>
        <p:spPr/>
        <p:txBody>
          <a:bodyPr/>
          <a:lstStyle/>
          <a:p>
            <a:r>
              <a:rPr lang="en-US"/>
              <a:t>João Felipe Pimentel</a:t>
            </a:r>
            <a:endParaRPr lang="pt-BR" dirty="0"/>
          </a:p>
        </p:txBody>
      </p:sp>
      <p:sp>
        <p:nvSpPr>
          <p:cNvPr id="3" name="Espaço Reservado para Rodapé 2"/>
          <p:cNvSpPr>
            <a:spLocks noGrp="1"/>
          </p:cNvSpPr>
          <p:nvPr>
            <p:ph type="ftr" sz="quarter" idx="11"/>
          </p:nvPr>
        </p:nvSpPr>
        <p:spPr/>
        <p:txBody>
          <a:bodyPr/>
          <a:lstStyle>
            <a:lvl1pPr marL="0" marR="0" indent="0" algn="ctr" defTabSz="914400" rtl="0" eaLnBrk="1" fontAlgn="auto" latinLnBrk="0" hangingPunct="1">
              <a:lnSpc>
                <a:spcPct val="100000"/>
              </a:lnSpc>
              <a:spcBef>
                <a:spcPts val="0"/>
              </a:spcBef>
              <a:spcAft>
                <a:spcPts val="0"/>
              </a:spcAft>
              <a:buClrTx/>
              <a:buSzTx/>
              <a:buFontTx/>
              <a:buNone/>
              <a:tabLst/>
              <a:defRPr/>
            </a:lvl1pPr>
          </a:lstStyle>
          <a:p>
            <a:r>
              <a:rPr lang="en-US"/>
              <a:t>Ferramenta de Snowballing</a:t>
            </a:r>
            <a:endParaRPr lang="pt-BR" dirty="0"/>
          </a:p>
        </p:txBody>
      </p:sp>
      <p:sp>
        <p:nvSpPr>
          <p:cNvPr id="4" name="Espaço Reservado para Número de Slide 3"/>
          <p:cNvSpPr>
            <a:spLocks noGrp="1"/>
          </p:cNvSpPr>
          <p:nvPr>
            <p:ph type="sldNum" sz="quarter" idx="12"/>
          </p:nvPr>
        </p:nvSpPr>
        <p:spPr/>
        <p:txBody>
          <a:bodyPr/>
          <a:lstStyle/>
          <a:p>
            <a:fld id="{0AAA623A-5D3C-471A-939B-3DC944CAB218}" type="slidenum">
              <a:rPr lang="pt-BR" smtClean="0"/>
              <a:pPr/>
              <a:t>‹#›</a:t>
            </a:fld>
            <a:endParaRPr lang="pt-B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pt-BR"/>
          </a:p>
        </p:txBody>
      </p:sp>
      <p:sp>
        <p:nvSpPr>
          <p:cNvPr id="3" name="Espaço Reservado para Conteúdo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4" name="Espaço Reservado para Texto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Espaço Reservado para Data 4"/>
          <p:cNvSpPr>
            <a:spLocks noGrp="1"/>
          </p:cNvSpPr>
          <p:nvPr>
            <p:ph type="dt" sz="half" idx="10"/>
          </p:nvPr>
        </p:nvSpPr>
        <p:spPr/>
        <p:txBody>
          <a:bodyPr/>
          <a:lstStyle/>
          <a:p>
            <a:r>
              <a:rPr lang="en-US"/>
              <a:t>João Felipe Pimentel</a:t>
            </a:r>
            <a:endParaRPr lang="pt-BR" dirty="0"/>
          </a:p>
        </p:txBody>
      </p:sp>
      <p:sp>
        <p:nvSpPr>
          <p:cNvPr id="6" name="Espaço Reservado para Rodapé 5"/>
          <p:cNvSpPr>
            <a:spLocks noGrp="1"/>
          </p:cNvSpPr>
          <p:nvPr>
            <p:ph type="ftr" sz="quarter" idx="11"/>
          </p:nvPr>
        </p:nvSpPr>
        <p:spPr/>
        <p:txBody>
          <a:bodyPr/>
          <a:lstStyle>
            <a:lvl1pPr marL="0" marR="0" indent="0" algn="ctr" defTabSz="914400" rtl="0" eaLnBrk="1" fontAlgn="auto" latinLnBrk="0" hangingPunct="1">
              <a:lnSpc>
                <a:spcPct val="100000"/>
              </a:lnSpc>
              <a:spcBef>
                <a:spcPts val="0"/>
              </a:spcBef>
              <a:spcAft>
                <a:spcPts val="0"/>
              </a:spcAft>
              <a:buClrTx/>
              <a:buSzTx/>
              <a:buFontTx/>
              <a:buNone/>
              <a:tabLst/>
              <a:defRPr/>
            </a:lvl1pPr>
          </a:lstStyle>
          <a:p>
            <a:r>
              <a:rPr lang="en-US"/>
              <a:t>Ferramenta de Snowballing</a:t>
            </a:r>
            <a:endParaRPr lang="pt-BR" dirty="0"/>
          </a:p>
        </p:txBody>
      </p:sp>
      <p:sp>
        <p:nvSpPr>
          <p:cNvPr id="7" name="Espaço Reservado para Número de Slide 6"/>
          <p:cNvSpPr>
            <a:spLocks noGrp="1"/>
          </p:cNvSpPr>
          <p:nvPr>
            <p:ph type="sldNum" sz="quarter" idx="12"/>
          </p:nvPr>
        </p:nvSpPr>
        <p:spPr/>
        <p:txBody>
          <a:bodyPr/>
          <a:lstStyle/>
          <a:p>
            <a:fld id="{0AAA623A-5D3C-471A-939B-3DC944CAB218}" type="slidenum">
              <a:rPr lang="pt-BR" smtClean="0"/>
              <a:pPr/>
              <a:t>‹#›</a:t>
            </a:fld>
            <a:endParaRPr lang="pt-B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pt-BR"/>
          </a:p>
        </p:txBody>
      </p:sp>
      <p:sp>
        <p:nvSpPr>
          <p:cNvPr id="3" name="Espaço Reservado para Imagem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pt-BR"/>
          </a:p>
        </p:txBody>
      </p:sp>
      <p:sp>
        <p:nvSpPr>
          <p:cNvPr id="4" name="Espaço Reservado para Texto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Espaço Reservado para Data 4"/>
          <p:cNvSpPr>
            <a:spLocks noGrp="1"/>
          </p:cNvSpPr>
          <p:nvPr>
            <p:ph type="dt" sz="half" idx="10"/>
          </p:nvPr>
        </p:nvSpPr>
        <p:spPr/>
        <p:txBody>
          <a:bodyPr/>
          <a:lstStyle/>
          <a:p>
            <a:r>
              <a:rPr lang="en-US"/>
              <a:t>João Felipe Pimentel</a:t>
            </a:r>
            <a:endParaRPr lang="pt-BR" dirty="0"/>
          </a:p>
        </p:txBody>
      </p:sp>
      <p:sp>
        <p:nvSpPr>
          <p:cNvPr id="6" name="Espaço Reservado para Rodapé 5"/>
          <p:cNvSpPr>
            <a:spLocks noGrp="1"/>
          </p:cNvSpPr>
          <p:nvPr>
            <p:ph type="ftr" sz="quarter" idx="11"/>
          </p:nvPr>
        </p:nvSpPr>
        <p:spPr/>
        <p:txBody>
          <a:bodyPr/>
          <a:lstStyle>
            <a:lvl1pPr marL="0" marR="0" indent="0" algn="ctr" defTabSz="914400" rtl="0" eaLnBrk="1" fontAlgn="auto" latinLnBrk="0" hangingPunct="1">
              <a:lnSpc>
                <a:spcPct val="100000"/>
              </a:lnSpc>
              <a:spcBef>
                <a:spcPts val="0"/>
              </a:spcBef>
              <a:spcAft>
                <a:spcPts val="0"/>
              </a:spcAft>
              <a:buClrTx/>
              <a:buSzTx/>
              <a:buFontTx/>
              <a:buNone/>
              <a:tabLst/>
              <a:defRPr/>
            </a:lvl1pPr>
          </a:lstStyle>
          <a:p>
            <a:r>
              <a:rPr lang="en-US"/>
              <a:t>Ferramenta de Snowballing</a:t>
            </a:r>
            <a:endParaRPr lang="pt-BR" dirty="0"/>
          </a:p>
        </p:txBody>
      </p:sp>
      <p:sp>
        <p:nvSpPr>
          <p:cNvPr id="7" name="Espaço Reservado para Número de Slide 6"/>
          <p:cNvSpPr>
            <a:spLocks noGrp="1"/>
          </p:cNvSpPr>
          <p:nvPr>
            <p:ph type="sldNum" sz="quarter" idx="12"/>
          </p:nvPr>
        </p:nvSpPr>
        <p:spPr/>
        <p:txBody>
          <a:bodyPr/>
          <a:lstStyle/>
          <a:p>
            <a:fld id="{0AAA623A-5D3C-471A-939B-3DC944CAB218}" type="slidenum">
              <a:rPr lang="pt-BR" smtClean="0"/>
              <a:pPr/>
              <a:t>‹#›</a:t>
            </a:fld>
            <a:endParaRPr lang="pt-B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027" name="Picture 3"/>
          <p:cNvPicPr>
            <a:picLocks noChangeAspect="1" noChangeArrowheads="1"/>
          </p:cNvPicPr>
          <p:nvPr userDrawn="1"/>
        </p:nvPicPr>
        <p:blipFill>
          <a:blip r:embed="rId13" cstate="screen"/>
          <a:srcRect/>
          <a:stretch>
            <a:fillRect/>
          </a:stretch>
        </p:blipFill>
        <p:spPr bwMode="auto">
          <a:xfrm>
            <a:off x="8209923" y="44624"/>
            <a:ext cx="944113" cy="684000"/>
          </a:xfrm>
          <a:prstGeom prst="rect">
            <a:avLst/>
          </a:prstGeom>
          <a:noFill/>
          <a:ln w="9525">
            <a:noFill/>
            <a:miter lim="800000"/>
            <a:headEnd/>
            <a:tailEnd/>
          </a:ln>
          <a:effectLst/>
        </p:spPr>
      </p:pic>
      <p:sp>
        <p:nvSpPr>
          <p:cNvPr id="40" name="Retângulo 39"/>
          <p:cNvSpPr/>
          <p:nvPr userDrawn="1"/>
        </p:nvSpPr>
        <p:spPr>
          <a:xfrm>
            <a:off x="0" y="6500834"/>
            <a:ext cx="9144000" cy="357166"/>
          </a:xfrm>
          <a:prstGeom prst="rect">
            <a:avLst/>
          </a:prstGeom>
          <a:solidFill>
            <a:srgbClr val="306B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accent3">
                  <a:lumMod val="50000"/>
                </a:schemeClr>
              </a:solidFill>
            </a:endParaRPr>
          </a:p>
        </p:txBody>
      </p:sp>
      <p:sp>
        <p:nvSpPr>
          <p:cNvPr id="2" name="Espaço Reservado para Título 1"/>
          <p:cNvSpPr>
            <a:spLocks noGrp="1"/>
          </p:cNvSpPr>
          <p:nvPr>
            <p:ph type="title"/>
          </p:nvPr>
        </p:nvSpPr>
        <p:spPr>
          <a:xfrm>
            <a:off x="917594" y="188640"/>
            <a:ext cx="7308812" cy="1143000"/>
          </a:xfrm>
          <a:prstGeom prst="rect">
            <a:avLst/>
          </a:prstGeom>
        </p:spPr>
        <p:txBody>
          <a:bodyPr vert="horz" lIns="91440" tIns="45720" rIns="91440" bIns="45720" rtlCol="0" anchor="ctr">
            <a:noAutofit/>
          </a:bodyPr>
          <a:lstStyle/>
          <a:p>
            <a:r>
              <a:rPr lang="pt-BR" dirty="0"/>
              <a:t>Clique para editar o estilo do título mestre</a:t>
            </a:r>
          </a:p>
        </p:txBody>
      </p:sp>
      <p:sp>
        <p:nvSpPr>
          <p:cNvPr id="3" name="Espaço Reservado para Texto 2"/>
          <p:cNvSpPr>
            <a:spLocks noGrp="1"/>
          </p:cNvSpPr>
          <p:nvPr>
            <p:ph type="body" idx="1"/>
          </p:nvPr>
        </p:nvSpPr>
        <p:spPr>
          <a:xfrm>
            <a:off x="251520" y="1628800"/>
            <a:ext cx="8640960" cy="4608512"/>
          </a:xfrm>
          <a:prstGeom prst="rect">
            <a:avLst/>
          </a:prstGeom>
        </p:spPr>
        <p:txBody>
          <a:bodyPr vert="horz" lIns="91440" tIns="45720" rIns="91440" bIns="45720" rtlCol="0">
            <a:normAutofit/>
          </a:bodyPr>
          <a:lstStyle/>
          <a:p>
            <a:pPr lvl="0"/>
            <a:r>
              <a:rPr lang="pt-BR" dirty="0"/>
              <a:t>Clique para editar os estilos do texto mestre</a:t>
            </a:r>
          </a:p>
          <a:p>
            <a:pPr lvl="1"/>
            <a:r>
              <a:rPr lang="pt-BR" dirty="0"/>
              <a:t>Segundo nível</a:t>
            </a:r>
          </a:p>
          <a:p>
            <a:pPr lvl="2"/>
            <a:r>
              <a:rPr lang="pt-BR" dirty="0"/>
              <a:t>Terceiro nível</a:t>
            </a:r>
          </a:p>
          <a:p>
            <a:pPr lvl="3"/>
            <a:r>
              <a:rPr lang="pt-BR" dirty="0"/>
              <a:t>Quarto nível</a:t>
            </a:r>
          </a:p>
          <a:p>
            <a:pPr lvl="4"/>
            <a:r>
              <a:rPr lang="pt-BR" dirty="0"/>
              <a:t>Quinto nível</a:t>
            </a:r>
          </a:p>
        </p:txBody>
      </p:sp>
      <p:sp>
        <p:nvSpPr>
          <p:cNvPr id="4" name="Espaço Reservado para Data 3"/>
          <p:cNvSpPr>
            <a:spLocks noGrp="1"/>
          </p:cNvSpPr>
          <p:nvPr>
            <p:ph type="dt" sz="half" idx="2"/>
          </p:nvPr>
        </p:nvSpPr>
        <p:spPr>
          <a:xfrm>
            <a:off x="-32" y="6492899"/>
            <a:ext cx="2133600" cy="365125"/>
          </a:xfrm>
          <a:prstGeom prst="rect">
            <a:avLst/>
          </a:prstGeom>
        </p:spPr>
        <p:txBody>
          <a:bodyPr vert="horz" lIns="91440" tIns="45720" rIns="91440" bIns="45720" rtlCol="0" anchor="ctr"/>
          <a:lstStyle>
            <a:lvl1pPr algn="l">
              <a:defRPr sz="1200">
                <a:solidFill>
                  <a:schemeClr val="bg1"/>
                </a:solidFill>
              </a:defRPr>
            </a:lvl1pPr>
          </a:lstStyle>
          <a:p>
            <a:r>
              <a:rPr lang="en-US"/>
              <a:t>João Felipe Pimentel</a:t>
            </a:r>
            <a:endParaRPr lang="pt-BR" dirty="0"/>
          </a:p>
        </p:txBody>
      </p:sp>
      <p:sp>
        <p:nvSpPr>
          <p:cNvPr id="5" name="Espaço Reservado para Rodapé 4"/>
          <p:cNvSpPr>
            <a:spLocks noGrp="1"/>
          </p:cNvSpPr>
          <p:nvPr>
            <p:ph type="ftr" sz="quarter" idx="3"/>
          </p:nvPr>
        </p:nvSpPr>
        <p:spPr>
          <a:xfrm>
            <a:off x="3124200" y="6492899"/>
            <a:ext cx="2895600" cy="365125"/>
          </a:xfrm>
          <a:prstGeom prst="rect">
            <a:avLst/>
          </a:prstGeom>
        </p:spPr>
        <p:txBody>
          <a:bodyPr vert="horz" lIns="91440" tIns="45720" rIns="91440" bIns="45720" rtlCol="0" anchor="ctr"/>
          <a:lstStyle>
            <a:lvl1pPr algn="ctr">
              <a:defRPr sz="1200">
                <a:solidFill>
                  <a:schemeClr val="bg1"/>
                </a:solidFill>
              </a:defRPr>
            </a:lvl1pPr>
          </a:lstStyle>
          <a:p>
            <a:r>
              <a:rPr lang="en-US"/>
              <a:t>Ferramenta de Snowballing</a:t>
            </a:r>
            <a:endParaRPr lang="pt-BR" dirty="0"/>
          </a:p>
        </p:txBody>
      </p:sp>
      <p:sp>
        <p:nvSpPr>
          <p:cNvPr id="6" name="Espaço Reservado para Número de Slide 5"/>
          <p:cNvSpPr>
            <a:spLocks noGrp="1"/>
          </p:cNvSpPr>
          <p:nvPr>
            <p:ph type="sldNum" sz="quarter" idx="4"/>
          </p:nvPr>
        </p:nvSpPr>
        <p:spPr>
          <a:xfrm>
            <a:off x="7010432" y="6492899"/>
            <a:ext cx="2133600" cy="365125"/>
          </a:xfrm>
          <a:prstGeom prst="rect">
            <a:avLst/>
          </a:prstGeom>
        </p:spPr>
        <p:txBody>
          <a:bodyPr vert="horz" lIns="91440" tIns="45720" rIns="91440" bIns="45720" rtlCol="0" anchor="ctr"/>
          <a:lstStyle>
            <a:lvl1pPr algn="r">
              <a:defRPr sz="1200">
                <a:solidFill>
                  <a:schemeClr val="bg1"/>
                </a:solidFill>
              </a:defRPr>
            </a:lvl1pPr>
          </a:lstStyle>
          <a:p>
            <a:fld id="{0AAA623A-5D3C-471A-939B-3DC944CAB218}" type="slidenum">
              <a:rPr lang="pt-BR" smtClean="0"/>
              <a:pPr/>
              <a:t>‹#›</a:t>
            </a:fld>
            <a:endParaRPr lang="pt-BR"/>
          </a:p>
        </p:txBody>
      </p:sp>
      <p:pic>
        <p:nvPicPr>
          <p:cNvPr id="11" name="Picture 10"/>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a:off x="8435294" y="732183"/>
            <a:ext cx="691498" cy="608585"/>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ctr" defTabSz="914400" rtl="0" eaLnBrk="1" latinLnBrk="0" hangingPunct="1">
        <a:spcBef>
          <a:spcPct val="0"/>
        </a:spcBef>
        <a:buNone/>
        <a:defRPr sz="4400" b="1"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Wingdings" charset="2"/>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mozilla/geckodriver/releases"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3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3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4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5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5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6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normAutofit/>
          </a:bodyPr>
          <a:lstStyle/>
          <a:p>
            <a:r>
              <a:rPr lang="pt-BR" dirty="0"/>
              <a:t>João Felipe Pimentel</a:t>
            </a:r>
            <a:endParaRPr lang="en-US" dirty="0"/>
          </a:p>
        </p:txBody>
      </p:sp>
      <p:sp>
        <p:nvSpPr>
          <p:cNvPr id="3" name="Title 2"/>
          <p:cNvSpPr>
            <a:spLocks noGrp="1"/>
          </p:cNvSpPr>
          <p:nvPr>
            <p:ph type="title"/>
          </p:nvPr>
        </p:nvSpPr>
        <p:spPr/>
        <p:txBody>
          <a:bodyPr/>
          <a:lstStyle/>
          <a:p>
            <a:r>
              <a:rPr lang="pt-BR" dirty="0" err="1"/>
              <a:t>Snowballing</a:t>
            </a:r>
            <a:r>
              <a:rPr lang="pt-BR" dirty="0"/>
              <a:t> Tool</a:t>
            </a:r>
            <a:endParaRPr lang="en-US" dirty="0"/>
          </a:p>
        </p:txBody>
      </p:sp>
      <p:sp>
        <p:nvSpPr>
          <p:cNvPr id="4" name="TextBox 3">
            <a:extLst>
              <a:ext uri="{FF2B5EF4-FFF2-40B4-BE49-F238E27FC236}">
                <a16:creationId xmlns:a16="http://schemas.microsoft.com/office/drawing/2014/main" id="{5A23BFB3-8C29-4F1C-B57A-CD76A4A2A9F9}"/>
              </a:ext>
            </a:extLst>
          </p:cNvPr>
          <p:cNvSpPr txBox="1"/>
          <p:nvPr/>
        </p:nvSpPr>
        <p:spPr>
          <a:xfrm>
            <a:off x="3581400" y="3349746"/>
            <a:ext cx="5585183" cy="461665"/>
          </a:xfrm>
          <a:prstGeom prst="rect">
            <a:avLst/>
          </a:prstGeom>
          <a:noFill/>
          <a:effectLst>
            <a:glow rad="63500">
              <a:schemeClr val="accent1">
                <a:satMod val="175000"/>
                <a:alpha val="40000"/>
              </a:schemeClr>
            </a:glow>
            <a:outerShdw blurRad="50800" dist="38100" dir="2700000" algn="tl" rotWithShape="0">
              <a:prstClr val="black">
                <a:alpha val="40000"/>
              </a:prstClr>
            </a:outerShdw>
          </a:effectLst>
          <a:scene3d>
            <a:camera prst="orthographicFront"/>
            <a:lightRig rig="threePt" dir="t"/>
          </a:scene3d>
          <a:sp3d>
            <a:bevelT/>
          </a:sp3d>
        </p:spPr>
        <p:txBody>
          <a:bodyPr wrap="none" rtlCol="0">
            <a:spAutoFit/>
          </a:bodyPr>
          <a:lstStyle/>
          <a:p>
            <a:r>
              <a:rPr lang="en-US" sz="2400" dirty="0">
                <a:solidFill>
                  <a:schemeClr val="bg1"/>
                </a:solidFill>
              </a:rPr>
              <a:t>https://github.com/JoaoFelipe/snowballing</a:t>
            </a:r>
          </a:p>
        </p:txBody>
      </p:sp>
    </p:spTree>
    <p:extLst>
      <p:ext uri="{BB962C8B-B14F-4D97-AF65-F5344CB8AC3E}">
        <p14:creationId xmlns:p14="http://schemas.microsoft.com/office/powerpoint/2010/main" val="3077399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Forward</a:t>
            </a:r>
          </a:p>
        </p:txBody>
      </p:sp>
      <p:sp>
        <p:nvSpPr>
          <p:cNvPr id="4" name="Date Placeholder 3"/>
          <p:cNvSpPr>
            <a:spLocks noGrp="1"/>
          </p:cNvSpPr>
          <p:nvPr>
            <p:ph type="dt" sz="half" idx="10"/>
          </p:nvPr>
        </p:nvSpPr>
        <p:spPr/>
        <p:txBody>
          <a:bodyPr/>
          <a:lstStyle/>
          <a:p>
            <a:r>
              <a:rPr lang="en-US"/>
              <a:t>João Felipe Pimentel</a:t>
            </a:r>
            <a:endParaRPr lang="pt-BR" dirty="0"/>
          </a:p>
        </p:txBody>
      </p:sp>
      <p:sp>
        <p:nvSpPr>
          <p:cNvPr id="5" name="Footer Placeholder 4"/>
          <p:cNvSpPr>
            <a:spLocks noGrp="1"/>
          </p:cNvSpPr>
          <p:nvPr>
            <p:ph type="ftr" sz="quarter" idx="11"/>
          </p:nvPr>
        </p:nvSpPr>
        <p:spPr/>
        <p:txBody>
          <a:bodyPr/>
          <a:lstStyle/>
          <a:p>
            <a:r>
              <a:rPr lang="en-US"/>
              <a:t>Ferramenta de Snowballing</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10</a:t>
            </a:fld>
            <a:endParaRPr lang="pt-BR"/>
          </a:p>
        </p:txBody>
      </p:sp>
      <p:cxnSp>
        <p:nvCxnSpPr>
          <p:cNvPr id="11" name="Straight Arrow Connector 10">
            <a:extLst>
              <a:ext uri="{FF2B5EF4-FFF2-40B4-BE49-F238E27FC236}">
                <a16:creationId xmlns:a16="http://schemas.microsoft.com/office/drawing/2014/main" id="{C361D0CE-02B3-4669-A0DF-DC2B60B51069}"/>
              </a:ext>
            </a:extLst>
          </p:cNvPr>
          <p:cNvCxnSpPr>
            <a:cxnSpLocks/>
          </p:cNvCxnSpPr>
          <p:nvPr/>
        </p:nvCxnSpPr>
        <p:spPr>
          <a:xfrm>
            <a:off x="419100" y="5334000"/>
            <a:ext cx="8305800" cy="0"/>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6" name="Oval 25">
            <a:extLst>
              <a:ext uri="{FF2B5EF4-FFF2-40B4-BE49-F238E27FC236}">
                <a16:creationId xmlns:a16="http://schemas.microsoft.com/office/drawing/2014/main" id="{CBC04F05-0330-4D5E-BFE9-C30D3B053F67}"/>
              </a:ext>
            </a:extLst>
          </p:cNvPr>
          <p:cNvSpPr/>
          <p:nvPr/>
        </p:nvSpPr>
        <p:spPr>
          <a:xfrm>
            <a:off x="5166993" y="3200400"/>
            <a:ext cx="2133600" cy="2133600"/>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28" name="TextBox 27">
            <a:extLst>
              <a:ext uri="{FF2B5EF4-FFF2-40B4-BE49-F238E27FC236}">
                <a16:creationId xmlns:a16="http://schemas.microsoft.com/office/drawing/2014/main" id="{32B273A0-2A4C-4851-A143-F9DB842A4B82}"/>
              </a:ext>
            </a:extLst>
          </p:cNvPr>
          <p:cNvSpPr txBox="1"/>
          <p:nvPr/>
        </p:nvSpPr>
        <p:spPr>
          <a:xfrm>
            <a:off x="6016131" y="4267200"/>
            <a:ext cx="441146" cy="369332"/>
          </a:xfrm>
          <a:prstGeom prst="rect">
            <a:avLst/>
          </a:prstGeom>
          <a:noFill/>
        </p:spPr>
        <p:txBody>
          <a:bodyPr wrap="none" rtlCol="0">
            <a:spAutoFit/>
          </a:bodyPr>
          <a:lstStyle/>
          <a:p>
            <a:r>
              <a:rPr lang="pt-BR" b="1" dirty="0"/>
              <a:t>A5</a:t>
            </a:r>
            <a:endParaRPr lang="en-US" b="1" dirty="0"/>
          </a:p>
        </p:txBody>
      </p:sp>
      <p:sp>
        <p:nvSpPr>
          <p:cNvPr id="29" name="TextBox 28">
            <a:extLst>
              <a:ext uri="{FF2B5EF4-FFF2-40B4-BE49-F238E27FC236}">
                <a16:creationId xmlns:a16="http://schemas.microsoft.com/office/drawing/2014/main" id="{C271D218-0F5E-496E-86E2-8BEE205443BC}"/>
              </a:ext>
            </a:extLst>
          </p:cNvPr>
          <p:cNvSpPr txBox="1"/>
          <p:nvPr/>
        </p:nvSpPr>
        <p:spPr>
          <a:xfrm>
            <a:off x="6012925" y="3657600"/>
            <a:ext cx="441146" cy="369332"/>
          </a:xfrm>
          <a:prstGeom prst="rect">
            <a:avLst/>
          </a:prstGeom>
          <a:noFill/>
        </p:spPr>
        <p:txBody>
          <a:bodyPr wrap="none" rtlCol="0">
            <a:spAutoFit/>
          </a:bodyPr>
          <a:lstStyle/>
          <a:p>
            <a:r>
              <a:rPr lang="pt-BR" b="1" dirty="0"/>
              <a:t>A1</a:t>
            </a:r>
            <a:endParaRPr lang="en-US" b="1" dirty="0"/>
          </a:p>
        </p:txBody>
      </p:sp>
      <p:sp>
        <p:nvSpPr>
          <p:cNvPr id="30" name="TextBox 29">
            <a:extLst>
              <a:ext uri="{FF2B5EF4-FFF2-40B4-BE49-F238E27FC236}">
                <a16:creationId xmlns:a16="http://schemas.microsoft.com/office/drawing/2014/main" id="{94503305-CAAF-4610-B6D7-D86394AABEAF}"/>
              </a:ext>
            </a:extLst>
          </p:cNvPr>
          <p:cNvSpPr txBox="1"/>
          <p:nvPr/>
        </p:nvSpPr>
        <p:spPr>
          <a:xfrm>
            <a:off x="6016131" y="4572000"/>
            <a:ext cx="434734" cy="369332"/>
          </a:xfrm>
          <a:prstGeom prst="rect">
            <a:avLst/>
          </a:prstGeom>
          <a:noFill/>
        </p:spPr>
        <p:txBody>
          <a:bodyPr wrap="none" rtlCol="0">
            <a:spAutoFit/>
          </a:bodyPr>
          <a:lstStyle/>
          <a:p>
            <a:r>
              <a:rPr lang="pt-BR" dirty="0"/>
              <a:t>A7</a:t>
            </a:r>
            <a:endParaRPr lang="en-US" dirty="0"/>
          </a:p>
        </p:txBody>
      </p:sp>
      <p:sp>
        <p:nvSpPr>
          <p:cNvPr id="31" name="Arrow: Curved Down 30">
            <a:extLst>
              <a:ext uri="{FF2B5EF4-FFF2-40B4-BE49-F238E27FC236}">
                <a16:creationId xmlns:a16="http://schemas.microsoft.com/office/drawing/2014/main" id="{E71D17A2-DCF9-42EC-A880-90C1225690E6}"/>
              </a:ext>
            </a:extLst>
          </p:cNvPr>
          <p:cNvSpPr/>
          <p:nvPr/>
        </p:nvSpPr>
        <p:spPr>
          <a:xfrm>
            <a:off x="4953000" y="2971800"/>
            <a:ext cx="2666999" cy="734652"/>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2" name="TextBox 31">
            <a:extLst>
              <a:ext uri="{FF2B5EF4-FFF2-40B4-BE49-F238E27FC236}">
                <a16:creationId xmlns:a16="http://schemas.microsoft.com/office/drawing/2014/main" id="{AD549D90-37D8-42BF-93DD-4AE1D7BFB449}"/>
              </a:ext>
            </a:extLst>
          </p:cNvPr>
          <p:cNvSpPr txBox="1"/>
          <p:nvPr/>
        </p:nvSpPr>
        <p:spPr>
          <a:xfrm>
            <a:off x="6012925" y="3962400"/>
            <a:ext cx="441146" cy="369332"/>
          </a:xfrm>
          <a:prstGeom prst="rect">
            <a:avLst/>
          </a:prstGeom>
          <a:noFill/>
        </p:spPr>
        <p:txBody>
          <a:bodyPr wrap="none" rtlCol="0">
            <a:spAutoFit/>
          </a:bodyPr>
          <a:lstStyle/>
          <a:p>
            <a:r>
              <a:rPr lang="pt-BR" b="1" dirty="0"/>
              <a:t>A3</a:t>
            </a:r>
            <a:endParaRPr lang="en-US" b="1" dirty="0"/>
          </a:p>
        </p:txBody>
      </p:sp>
      <p:sp>
        <p:nvSpPr>
          <p:cNvPr id="35" name="TextBox 34">
            <a:extLst>
              <a:ext uri="{FF2B5EF4-FFF2-40B4-BE49-F238E27FC236}">
                <a16:creationId xmlns:a16="http://schemas.microsoft.com/office/drawing/2014/main" id="{C5AFD0A2-96CB-4819-8F32-06EF4B7A0F19}"/>
              </a:ext>
            </a:extLst>
          </p:cNvPr>
          <p:cNvSpPr txBox="1"/>
          <p:nvPr/>
        </p:nvSpPr>
        <p:spPr>
          <a:xfrm>
            <a:off x="6019800" y="5322706"/>
            <a:ext cx="434734" cy="369332"/>
          </a:xfrm>
          <a:prstGeom prst="rect">
            <a:avLst/>
          </a:prstGeom>
          <a:noFill/>
        </p:spPr>
        <p:txBody>
          <a:bodyPr wrap="none" rtlCol="0">
            <a:spAutoFit/>
          </a:bodyPr>
          <a:lstStyle/>
          <a:p>
            <a:r>
              <a:rPr lang="pt-BR" dirty="0">
                <a:solidFill>
                  <a:srgbClr val="C00000"/>
                </a:solidFill>
              </a:rPr>
              <a:t>A9</a:t>
            </a:r>
            <a:endParaRPr lang="en-US" dirty="0">
              <a:solidFill>
                <a:srgbClr val="C00000"/>
              </a:solidFill>
            </a:endParaRPr>
          </a:p>
        </p:txBody>
      </p:sp>
      <p:sp>
        <p:nvSpPr>
          <p:cNvPr id="37" name="TextBox 36">
            <a:extLst>
              <a:ext uri="{FF2B5EF4-FFF2-40B4-BE49-F238E27FC236}">
                <a16:creationId xmlns:a16="http://schemas.microsoft.com/office/drawing/2014/main" id="{2C0C846D-2F84-49D9-8407-014119CF7E7B}"/>
              </a:ext>
            </a:extLst>
          </p:cNvPr>
          <p:cNvSpPr txBox="1"/>
          <p:nvPr/>
        </p:nvSpPr>
        <p:spPr>
          <a:xfrm>
            <a:off x="3473807" y="5322706"/>
            <a:ext cx="434734" cy="369332"/>
          </a:xfrm>
          <a:prstGeom prst="rect">
            <a:avLst/>
          </a:prstGeom>
          <a:noFill/>
        </p:spPr>
        <p:txBody>
          <a:bodyPr wrap="none" rtlCol="0">
            <a:spAutoFit/>
          </a:bodyPr>
          <a:lstStyle/>
          <a:p>
            <a:r>
              <a:rPr lang="pt-BR" dirty="0">
                <a:solidFill>
                  <a:srgbClr val="C00000"/>
                </a:solidFill>
              </a:rPr>
              <a:t>A2</a:t>
            </a:r>
            <a:endParaRPr lang="en-US" dirty="0">
              <a:solidFill>
                <a:srgbClr val="C00000"/>
              </a:solidFill>
            </a:endParaRPr>
          </a:p>
        </p:txBody>
      </p:sp>
      <p:sp>
        <p:nvSpPr>
          <p:cNvPr id="38" name="TextBox 37">
            <a:extLst>
              <a:ext uri="{FF2B5EF4-FFF2-40B4-BE49-F238E27FC236}">
                <a16:creationId xmlns:a16="http://schemas.microsoft.com/office/drawing/2014/main" id="{3E388CF2-3D04-48C7-98A1-C11403A446A6}"/>
              </a:ext>
            </a:extLst>
          </p:cNvPr>
          <p:cNvSpPr txBox="1"/>
          <p:nvPr/>
        </p:nvSpPr>
        <p:spPr>
          <a:xfrm>
            <a:off x="5238750" y="5322706"/>
            <a:ext cx="434734" cy="369332"/>
          </a:xfrm>
          <a:prstGeom prst="rect">
            <a:avLst/>
          </a:prstGeom>
          <a:noFill/>
        </p:spPr>
        <p:txBody>
          <a:bodyPr wrap="none" rtlCol="0">
            <a:spAutoFit/>
          </a:bodyPr>
          <a:lstStyle/>
          <a:p>
            <a:r>
              <a:rPr lang="pt-BR" dirty="0">
                <a:solidFill>
                  <a:srgbClr val="C00000"/>
                </a:solidFill>
              </a:rPr>
              <a:t>A6</a:t>
            </a:r>
            <a:endParaRPr lang="en-US" dirty="0">
              <a:solidFill>
                <a:srgbClr val="C00000"/>
              </a:solidFill>
            </a:endParaRPr>
          </a:p>
        </p:txBody>
      </p:sp>
      <p:sp>
        <p:nvSpPr>
          <p:cNvPr id="39" name="TextBox 38">
            <a:extLst>
              <a:ext uri="{FF2B5EF4-FFF2-40B4-BE49-F238E27FC236}">
                <a16:creationId xmlns:a16="http://schemas.microsoft.com/office/drawing/2014/main" id="{D6005036-627F-49AD-8D13-3E8C741516C3}"/>
              </a:ext>
            </a:extLst>
          </p:cNvPr>
          <p:cNvSpPr txBox="1"/>
          <p:nvPr/>
        </p:nvSpPr>
        <p:spPr>
          <a:xfrm>
            <a:off x="2689466" y="5322706"/>
            <a:ext cx="434734" cy="369332"/>
          </a:xfrm>
          <a:prstGeom prst="rect">
            <a:avLst/>
          </a:prstGeom>
          <a:noFill/>
        </p:spPr>
        <p:txBody>
          <a:bodyPr wrap="none" rtlCol="0">
            <a:spAutoFit/>
          </a:bodyPr>
          <a:lstStyle/>
          <a:p>
            <a:r>
              <a:rPr lang="pt-BR" dirty="0">
                <a:solidFill>
                  <a:srgbClr val="C00000"/>
                </a:solidFill>
              </a:rPr>
              <a:t>A8</a:t>
            </a:r>
            <a:endParaRPr lang="en-US" dirty="0">
              <a:solidFill>
                <a:srgbClr val="C00000"/>
              </a:solidFill>
            </a:endParaRPr>
          </a:p>
        </p:txBody>
      </p:sp>
    </p:spTree>
    <p:extLst>
      <p:ext uri="{BB962C8B-B14F-4D97-AF65-F5344CB8AC3E}">
        <p14:creationId xmlns:p14="http://schemas.microsoft.com/office/powerpoint/2010/main" val="29622842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References and Citations</a:t>
            </a:r>
          </a:p>
        </p:txBody>
      </p:sp>
      <p:sp>
        <p:nvSpPr>
          <p:cNvPr id="4" name="Date Placeholder 3"/>
          <p:cNvSpPr>
            <a:spLocks noGrp="1"/>
          </p:cNvSpPr>
          <p:nvPr>
            <p:ph type="dt" sz="half" idx="10"/>
          </p:nvPr>
        </p:nvSpPr>
        <p:spPr/>
        <p:txBody>
          <a:bodyPr/>
          <a:lstStyle/>
          <a:p>
            <a:r>
              <a:rPr lang="en-US"/>
              <a:t>João Felipe Pimentel</a:t>
            </a:r>
            <a:endParaRPr lang="pt-BR" dirty="0"/>
          </a:p>
        </p:txBody>
      </p:sp>
      <p:sp>
        <p:nvSpPr>
          <p:cNvPr id="5" name="Footer Placeholder 4"/>
          <p:cNvSpPr>
            <a:spLocks noGrp="1"/>
          </p:cNvSpPr>
          <p:nvPr>
            <p:ph type="ftr" sz="quarter" idx="11"/>
          </p:nvPr>
        </p:nvSpPr>
        <p:spPr/>
        <p:txBody>
          <a:bodyPr/>
          <a:lstStyle/>
          <a:p>
            <a:r>
              <a:rPr lang="en-US"/>
              <a:t>Ferramenta de Snowballing</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11</a:t>
            </a:fld>
            <a:endParaRPr lang="pt-BR"/>
          </a:p>
        </p:txBody>
      </p:sp>
      <p:cxnSp>
        <p:nvCxnSpPr>
          <p:cNvPr id="11" name="Straight Arrow Connector 10">
            <a:extLst>
              <a:ext uri="{FF2B5EF4-FFF2-40B4-BE49-F238E27FC236}">
                <a16:creationId xmlns:a16="http://schemas.microsoft.com/office/drawing/2014/main" id="{C361D0CE-02B3-4669-A0DF-DC2B60B51069}"/>
              </a:ext>
            </a:extLst>
          </p:cNvPr>
          <p:cNvCxnSpPr>
            <a:cxnSpLocks/>
          </p:cNvCxnSpPr>
          <p:nvPr/>
        </p:nvCxnSpPr>
        <p:spPr>
          <a:xfrm>
            <a:off x="419100" y="5334000"/>
            <a:ext cx="8305800" cy="0"/>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6" name="Oval 25">
            <a:extLst>
              <a:ext uri="{FF2B5EF4-FFF2-40B4-BE49-F238E27FC236}">
                <a16:creationId xmlns:a16="http://schemas.microsoft.com/office/drawing/2014/main" id="{CBC04F05-0330-4D5E-BFE9-C30D3B053F67}"/>
              </a:ext>
            </a:extLst>
          </p:cNvPr>
          <p:cNvSpPr/>
          <p:nvPr/>
        </p:nvSpPr>
        <p:spPr>
          <a:xfrm>
            <a:off x="5166993" y="3200400"/>
            <a:ext cx="2133600" cy="2133600"/>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28" name="TextBox 27">
            <a:extLst>
              <a:ext uri="{FF2B5EF4-FFF2-40B4-BE49-F238E27FC236}">
                <a16:creationId xmlns:a16="http://schemas.microsoft.com/office/drawing/2014/main" id="{32B273A0-2A4C-4851-A143-F9DB842A4B82}"/>
              </a:ext>
            </a:extLst>
          </p:cNvPr>
          <p:cNvSpPr txBox="1"/>
          <p:nvPr/>
        </p:nvSpPr>
        <p:spPr>
          <a:xfrm>
            <a:off x="6016131" y="4267200"/>
            <a:ext cx="441146" cy="369332"/>
          </a:xfrm>
          <a:prstGeom prst="rect">
            <a:avLst/>
          </a:prstGeom>
          <a:noFill/>
        </p:spPr>
        <p:txBody>
          <a:bodyPr wrap="none" rtlCol="0">
            <a:spAutoFit/>
          </a:bodyPr>
          <a:lstStyle/>
          <a:p>
            <a:r>
              <a:rPr lang="pt-BR" b="1" dirty="0"/>
              <a:t>A5</a:t>
            </a:r>
            <a:endParaRPr lang="en-US" b="1" dirty="0"/>
          </a:p>
        </p:txBody>
      </p:sp>
      <p:sp>
        <p:nvSpPr>
          <p:cNvPr id="29" name="TextBox 28">
            <a:extLst>
              <a:ext uri="{FF2B5EF4-FFF2-40B4-BE49-F238E27FC236}">
                <a16:creationId xmlns:a16="http://schemas.microsoft.com/office/drawing/2014/main" id="{C271D218-0F5E-496E-86E2-8BEE205443BC}"/>
              </a:ext>
            </a:extLst>
          </p:cNvPr>
          <p:cNvSpPr txBox="1"/>
          <p:nvPr/>
        </p:nvSpPr>
        <p:spPr>
          <a:xfrm>
            <a:off x="6012925" y="3657600"/>
            <a:ext cx="441146" cy="369332"/>
          </a:xfrm>
          <a:prstGeom prst="rect">
            <a:avLst/>
          </a:prstGeom>
          <a:noFill/>
        </p:spPr>
        <p:txBody>
          <a:bodyPr wrap="none" rtlCol="0">
            <a:spAutoFit/>
          </a:bodyPr>
          <a:lstStyle/>
          <a:p>
            <a:r>
              <a:rPr lang="pt-BR" b="1" dirty="0"/>
              <a:t>A1</a:t>
            </a:r>
            <a:endParaRPr lang="en-US" b="1" dirty="0"/>
          </a:p>
        </p:txBody>
      </p:sp>
      <p:sp>
        <p:nvSpPr>
          <p:cNvPr id="30" name="TextBox 29">
            <a:extLst>
              <a:ext uri="{FF2B5EF4-FFF2-40B4-BE49-F238E27FC236}">
                <a16:creationId xmlns:a16="http://schemas.microsoft.com/office/drawing/2014/main" id="{94503305-CAAF-4610-B6D7-D86394AABEAF}"/>
              </a:ext>
            </a:extLst>
          </p:cNvPr>
          <p:cNvSpPr txBox="1"/>
          <p:nvPr/>
        </p:nvSpPr>
        <p:spPr>
          <a:xfrm>
            <a:off x="6016131" y="4572000"/>
            <a:ext cx="434734" cy="369332"/>
          </a:xfrm>
          <a:prstGeom prst="rect">
            <a:avLst/>
          </a:prstGeom>
          <a:noFill/>
        </p:spPr>
        <p:txBody>
          <a:bodyPr wrap="none" rtlCol="0">
            <a:spAutoFit/>
          </a:bodyPr>
          <a:lstStyle/>
          <a:p>
            <a:r>
              <a:rPr lang="pt-BR" dirty="0"/>
              <a:t>A7</a:t>
            </a:r>
            <a:endParaRPr lang="en-US" dirty="0"/>
          </a:p>
        </p:txBody>
      </p:sp>
      <p:sp>
        <p:nvSpPr>
          <p:cNvPr id="31" name="Arrow: Curved Down 30">
            <a:extLst>
              <a:ext uri="{FF2B5EF4-FFF2-40B4-BE49-F238E27FC236}">
                <a16:creationId xmlns:a16="http://schemas.microsoft.com/office/drawing/2014/main" id="{E71D17A2-DCF9-42EC-A880-90C1225690E6}"/>
              </a:ext>
            </a:extLst>
          </p:cNvPr>
          <p:cNvSpPr/>
          <p:nvPr/>
        </p:nvSpPr>
        <p:spPr>
          <a:xfrm>
            <a:off x="4953000" y="2971800"/>
            <a:ext cx="2666999" cy="734652"/>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2" name="TextBox 31">
            <a:extLst>
              <a:ext uri="{FF2B5EF4-FFF2-40B4-BE49-F238E27FC236}">
                <a16:creationId xmlns:a16="http://schemas.microsoft.com/office/drawing/2014/main" id="{AD549D90-37D8-42BF-93DD-4AE1D7BFB449}"/>
              </a:ext>
            </a:extLst>
          </p:cNvPr>
          <p:cNvSpPr txBox="1"/>
          <p:nvPr/>
        </p:nvSpPr>
        <p:spPr>
          <a:xfrm>
            <a:off x="6012925" y="3962400"/>
            <a:ext cx="441146" cy="369332"/>
          </a:xfrm>
          <a:prstGeom prst="rect">
            <a:avLst/>
          </a:prstGeom>
          <a:noFill/>
        </p:spPr>
        <p:txBody>
          <a:bodyPr wrap="none" rtlCol="0">
            <a:spAutoFit/>
          </a:bodyPr>
          <a:lstStyle/>
          <a:p>
            <a:r>
              <a:rPr lang="pt-BR" b="1" dirty="0"/>
              <a:t>A3</a:t>
            </a:r>
            <a:endParaRPr lang="en-US" b="1" dirty="0"/>
          </a:p>
        </p:txBody>
      </p:sp>
      <p:sp>
        <p:nvSpPr>
          <p:cNvPr id="34" name="TextBox 33">
            <a:extLst>
              <a:ext uri="{FF2B5EF4-FFF2-40B4-BE49-F238E27FC236}">
                <a16:creationId xmlns:a16="http://schemas.microsoft.com/office/drawing/2014/main" id="{53272930-BAB2-48F4-8128-08749B9CFF5E}"/>
              </a:ext>
            </a:extLst>
          </p:cNvPr>
          <p:cNvSpPr txBox="1"/>
          <p:nvPr/>
        </p:nvSpPr>
        <p:spPr>
          <a:xfrm>
            <a:off x="1788706" y="4724400"/>
            <a:ext cx="551754" cy="369332"/>
          </a:xfrm>
          <a:prstGeom prst="rect">
            <a:avLst/>
          </a:prstGeom>
          <a:noFill/>
        </p:spPr>
        <p:txBody>
          <a:bodyPr wrap="none" rtlCol="0">
            <a:spAutoFit/>
          </a:bodyPr>
          <a:lstStyle/>
          <a:p>
            <a:r>
              <a:rPr lang="pt-BR" dirty="0"/>
              <a:t>A10</a:t>
            </a:r>
            <a:endParaRPr lang="en-US" dirty="0"/>
          </a:p>
        </p:txBody>
      </p:sp>
      <p:sp>
        <p:nvSpPr>
          <p:cNvPr id="35" name="TextBox 34">
            <a:extLst>
              <a:ext uri="{FF2B5EF4-FFF2-40B4-BE49-F238E27FC236}">
                <a16:creationId xmlns:a16="http://schemas.microsoft.com/office/drawing/2014/main" id="{C5AFD0A2-96CB-4819-8F32-06EF4B7A0F19}"/>
              </a:ext>
            </a:extLst>
          </p:cNvPr>
          <p:cNvSpPr txBox="1"/>
          <p:nvPr/>
        </p:nvSpPr>
        <p:spPr>
          <a:xfrm>
            <a:off x="6019800" y="5322706"/>
            <a:ext cx="434734" cy="369332"/>
          </a:xfrm>
          <a:prstGeom prst="rect">
            <a:avLst/>
          </a:prstGeom>
          <a:noFill/>
        </p:spPr>
        <p:txBody>
          <a:bodyPr wrap="none" rtlCol="0">
            <a:spAutoFit/>
          </a:bodyPr>
          <a:lstStyle/>
          <a:p>
            <a:r>
              <a:rPr lang="pt-BR" dirty="0">
                <a:solidFill>
                  <a:srgbClr val="C00000"/>
                </a:solidFill>
              </a:rPr>
              <a:t>A9</a:t>
            </a:r>
            <a:endParaRPr lang="en-US" dirty="0">
              <a:solidFill>
                <a:srgbClr val="C00000"/>
              </a:solidFill>
            </a:endParaRPr>
          </a:p>
        </p:txBody>
      </p:sp>
      <p:sp>
        <p:nvSpPr>
          <p:cNvPr id="37" name="TextBox 36">
            <a:extLst>
              <a:ext uri="{FF2B5EF4-FFF2-40B4-BE49-F238E27FC236}">
                <a16:creationId xmlns:a16="http://schemas.microsoft.com/office/drawing/2014/main" id="{2C0C846D-2F84-49D9-8407-014119CF7E7B}"/>
              </a:ext>
            </a:extLst>
          </p:cNvPr>
          <p:cNvSpPr txBox="1"/>
          <p:nvPr/>
        </p:nvSpPr>
        <p:spPr>
          <a:xfrm>
            <a:off x="3473807" y="5322706"/>
            <a:ext cx="434734" cy="369332"/>
          </a:xfrm>
          <a:prstGeom prst="rect">
            <a:avLst/>
          </a:prstGeom>
          <a:noFill/>
        </p:spPr>
        <p:txBody>
          <a:bodyPr wrap="none" rtlCol="0">
            <a:spAutoFit/>
          </a:bodyPr>
          <a:lstStyle/>
          <a:p>
            <a:r>
              <a:rPr lang="pt-BR" dirty="0">
                <a:solidFill>
                  <a:srgbClr val="C00000"/>
                </a:solidFill>
              </a:rPr>
              <a:t>A2</a:t>
            </a:r>
            <a:endParaRPr lang="en-US" dirty="0">
              <a:solidFill>
                <a:srgbClr val="C00000"/>
              </a:solidFill>
            </a:endParaRPr>
          </a:p>
        </p:txBody>
      </p:sp>
      <p:sp>
        <p:nvSpPr>
          <p:cNvPr id="38" name="TextBox 37">
            <a:extLst>
              <a:ext uri="{FF2B5EF4-FFF2-40B4-BE49-F238E27FC236}">
                <a16:creationId xmlns:a16="http://schemas.microsoft.com/office/drawing/2014/main" id="{3E388CF2-3D04-48C7-98A1-C11403A446A6}"/>
              </a:ext>
            </a:extLst>
          </p:cNvPr>
          <p:cNvSpPr txBox="1"/>
          <p:nvPr/>
        </p:nvSpPr>
        <p:spPr>
          <a:xfrm>
            <a:off x="5238750" y="5322706"/>
            <a:ext cx="434734" cy="369332"/>
          </a:xfrm>
          <a:prstGeom prst="rect">
            <a:avLst/>
          </a:prstGeom>
          <a:noFill/>
        </p:spPr>
        <p:txBody>
          <a:bodyPr wrap="none" rtlCol="0">
            <a:spAutoFit/>
          </a:bodyPr>
          <a:lstStyle/>
          <a:p>
            <a:r>
              <a:rPr lang="pt-BR" dirty="0">
                <a:solidFill>
                  <a:srgbClr val="C00000"/>
                </a:solidFill>
              </a:rPr>
              <a:t>A6</a:t>
            </a:r>
            <a:endParaRPr lang="en-US" dirty="0">
              <a:solidFill>
                <a:srgbClr val="C00000"/>
              </a:solidFill>
            </a:endParaRPr>
          </a:p>
        </p:txBody>
      </p:sp>
      <p:sp>
        <p:nvSpPr>
          <p:cNvPr id="39" name="TextBox 38">
            <a:extLst>
              <a:ext uri="{FF2B5EF4-FFF2-40B4-BE49-F238E27FC236}">
                <a16:creationId xmlns:a16="http://schemas.microsoft.com/office/drawing/2014/main" id="{D6005036-627F-49AD-8D13-3E8C741516C3}"/>
              </a:ext>
            </a:extLst>
          </p:cNvPr>
          <p:cNvSpPr txBox="1"/>
          <p:nvPr/>
        </p:nvSpPr>
        <p:spPr>
          <a:xfrm>
            <a:off x="2689466" y="5322706"/>
            <a:ext cx="434734" cy="369332"/>
          </a:xfrm>
          <a:prstGeom prst="rect">
            <a:avLst/>
          </a:prstGeom>
          <a:noFill/>
        </p:spPr>
        <p:txBody>
          <a:bodyPr wrap="none" rtlCol="0">
            <a:spAutoFit/>
          </a:bodyPr>
          <a:lstStyle/>
          <a:p>
            <a:r>
              <a:rPr lang="pt-BR" dirty="0">
                <a:solidFill>
                  <a:srgbClr val="C00000"/>
                </a:solidFill>
              </a:rPr>
              <a:t>A8</a:t>
            </a:r>
            <a:endParaRPr lang="en-US" dirty="0">
              <a:solidFill>
                <a:srgbClr val="C00000"/>
              </a:solidFill>
            </a:endParaRPr>
          </a:p>
        </p:txBody>
      </p:sp>
      <p:cxnSp>
        <p:nvCxnSpPr>
          <p:cNvPr id="18" name="Straight Arrow Connector 17">
            <a:extLst>
              <a:ext uri="{FF2B5EF4-FFF2-40B4-BE49-F238E27FC236}">
                <a16:creationId xmlns:a16="http://schemas.microsoft.com/office/drawing/2014/main" id="{AC197736-904D-4783-95DB-C3656DC64A3B}"/>
              </a:ext>
            </a:extLst>
          </p:cNvPr>
          <p:cNvCxnSpPr>
            <a:cxnSpLocks/>
            <a:endCxn id="34" idx="3"/>
          </p:cNvCxnSpPr>
          <p:nvPr/>
        </p:nvCxnSpPr>
        <p:spPr>
          <a:xfrm flipH="1">
            <a:off x="2340460" y="4724400"/>
            <a:ext cx="3672466" cy="1846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49176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Stop Condition</a:t>
            </a:r>
          </a:p>
        </p:txBody>
      </p:sp>
      <p:sp>
        <p:nvSpPr>
          <p:cNvPr id="7" name="Content Placeholder 6">
            <a:extLst>
              <a:ext uri="{FF2B5EF4-FFF2-40B4-BE49-F238E27FC236}">
                <a16:creationId xmlns:a16="http://schemas.microsoft.com/office/drawing/2014/main" id="{962B92E1-539D-4456-92C7-7B0013807BFD}"/>
              </a:ext>
            </a:extLst>
          </p:cNvPr>
          <p:cNvSpPr>
            <a:spLocks noGrp="1"/>
          </p:cNvSpPr>
          <p:nvPr>
            <p:ph idx="1"/>
          </p:nvPr>
        </p:nvSpPr>
        <p:spPr>
          <a:xfrm>
            <a:off x="251520" y="1628800"/>
            <a:ext cx="8640960" cy="4608512"/>
          </a:xfrm>
        </p:spPr>
        <p:txBody>
          <a:bodyPr/>
          <a:lstStyle/>
          <a:p>
            <a:r>
              <a:rPr lang="en-US"/>
              <a:t>No new related reference nor related citation</a:t>
            </a:r>
          </a:p>
        </p:txBody>
      </p:sp>
      <p:sp>
        <p:nvSpPr>
          <p:cNvPr id="4" name="Date Placeholder 3"/>
          <p:cNvSpPr>
            <a:spLocks noGrp="1"/>
          </p:cNvSpPr>
          <p:nvPr>
            <p:ph type="dt" sz="half" idx="10"/>
          </p:nvPr>
        </p:nvSpPr>
        <p:spPr/>
        <p:txBody>
          <a:bodyPr/>
          <a:lstStyle/>
          <a:p>
            <a:r>
              <a:rPr lang="en-US"/>
              <a:t>João Felipe Pimentel</a:t>
            </a:r>
            <a:endParaRPr lang="pt-BR" dirty="0"/>
          </a:p>
        </p:txBody>
      </p:sp>
      <p:sp>
        <p:nvSpPr>
          <p:cNvPr id="5" name="Footer Placeholder 4"/>
          <p:cNvSpPr>
            <a:spLocks noGrp="1"/>
          </p:cNvSpPr>
          <p:nvPr>
            <p:ph type="ftr" sz="quarter" idx="11"/>
          </p:nvPr>
        </p:nvSpPr>
        <p:spPr/>
        <p:txBody>
          <a:bodyPr/>
          <a:lstStyle/>
          <a:p>
            <a:r>
              <a:rPr lang="en-US"/>
              <a:t>Ferramenta de Snowballing</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12</a:t>
            </a:fld>
            <a:endParaRPr lang="pt-BR" dirty="0"/>
          </a:p>
        </p:txBody>
      </p:sp>
      <p:cxnSp>
        <p:nvCxnSpPr>
          <p:cNvPr id="11" name="Straight Arrow Connector 10">
            <a:extLst>
              <a:ext uri="{FF2B5EF4-FFF2-40B4-BE49-F238E27FC236}">
                <a16:creationId xmlns:a16="http://schemas.microsoft.com/office/drawing/2014/main" id="{C361D0CE-02B3-4669-A0DF-DC2B60B51069}"/>
              </a:ext>
            </a:extLst>
          </p:cNvPr>
          <p:cNvCxnSpPr>
            <a:cxnSpLocks/>
          </p:cNvCxnSpPr>
          <p:nvPr/>
        </p:nvCxnSpPr>
        <p:spPr>
          <a:xfrm>
            <a:off x="419100" y="5334000"/>
            <a:ext cx="8305800" cy="0"/>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C38A8F0D-AC6A-49CC-A593-1941E044E109}"/>
              </a:ext>
            </a:extLst>
          </p:cNvPr>
          <p:cNvSpPr/>
          <p:nvPr/>
        </p:nvSpPr>
        <p:spPr>
          <a:xfrm>
            <a:off x="996164" y="3200400"/>
            <a:ext cx="2133600" cy="2133600"/>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13" name="TextBox 12">
            <a:extLst>
              <a:ext uri="{FF2B5EF4-FFF2-40B4-BE49-F238E27FC236}">
                <a16:creationId xmlns:a16="http://schemas.microsoft.com/office/drawing/2014/main" id="{0CEE5D08-EC1A-46C8-8A9A-257A785085C6}"/>
              </a:ext>
            </a:extLst>
          </p:cNvPr>
          <p:cNvSpPr txBox="1"/>
          <p:nvPr/>
        </p:nvSpPr>
        <p:spPr>
          <a:xfrm>
            <a:off x="1845302" y="4267200"/>
            <a:ext cx="441146" cy="369332"/>
          </a:xfrm>
          <a:prstGeom prst="rect">
            <a:avLst/>
          </a:prstGeom>
          <a:noFill/>
        </p:spPr>
        <p:txBody>
          <a:bodyPr wrap="none" rtlCol="0">
            <a:spAutoFit/>
          </a:bodyPr>
          <a:lstStyle/>
          <a:p>
            <a:r>
              <a:rPr lang="pt-BR" b="1" dirty="0"/>
              <a:t>A5</a:t>
            </a:r>
            <a:endParaRPr lang="en-US" b="1" dirty="0"/>
          </a:p>
        </p:txBody>
      </p:sp>
      <p:sp>
        <p:nvSpPr>
          <p:cNvPr id="18" name="TextBox 17">
            <a:extLst>
              <a:ext uri="{FF2B5EF4-FFF2-40B4-BE49-F238E27FC236}">
                <a16:creationId xmlns:a16="http://schemas.microsoft.com/office/drawing/2014/main" id="{D27FED20-7904-46AB-8D91-CE07D7D710FB}"/>
              </a:ext>
            </a:extLst>
          </p:cNvPr>
          <p:cNvSpPr txBox="1"/>
          <p:nvPr/>
        </p:nvSpPr>
        <p:spPr>
          <a:xfrm>
            <a:off x="1842096" y="3657600"/>
            <a:ext cx="441146" cy="369332"/>
          </a:xfrm>
          <a:prstGeom prst="rect">
            <a:avLst/>
          </a:prstGeom>
          <a:noFill/>
        </p:spPr>
        <p:txBody>
          <a:bodyPr wrap="none" rtlCol="0">
            <a:spAutoFit/>
          </a:bodyPr>
          <a:lstStyle/>
          <a:p>
            <a:r>
              <a:rPr lang="pt-BR" b="1" dirty="0"/>
              <a:t>A1</a:t>
            </a:r>
            <a:endParaRPr lang="en-US" b="1" dirty="0"/>
          </a:p>
        </p:txBody>
      </p:sp>
      <p:sp>
        <p:nvSpPr>
          <p:cNvPr id="21" name="TextBox 20">
            <a:extLst>
              <a:ext uri="{FF2B5EF4-FFF2-40B4-BE49-F238E27FC236}">
                <a16:creationId xmlns:a16="http://schemas.microsoft.com/office/drawing/2014/main" id="{2C1B74B3-0229-40F7-9B3C-7122D932B96B}"/>
              </a:ext>
            </a:extLst>
          </p:cNvPr>
          <p:cNvSpPr txBox="1"/>
          <p:nvPr/>
        </p:nvSpPr>
        <p:spPr>
          <a:xfrm>
            <a:off x="1845302" y="4572000"/>
            <a:ext cx="441146" cy="369332"/>
          </a:xfrm>
          <a:prstGeom prst="rect">
            <a:avLst/>
          </a:prstGeom>
          <a:noFill/>
        </p:spPr>
        <p:txBody>
          <a:bodyPr wrap="none" rtlCol="0">
            <a:spAutoFit/>
          </a:bodyPr>
          <a:lstStyle/>
          <a:p>
            <a:r>
              <a:rPr lang="pt-BR" b="1" dirty="0"/>
              <a:t>A7</a:t>
            </a:r>
            <a:endParaRPr lang="en-US" b="1" dirty="0"/>
          </a:p>
        </p:txBody>
      </p:sp>
      <p:sp>
        <p:nvSpPr>
          <p:cNvPr id="27" name="TextBox 26">
            <a:extLst>
              <a:ext uri="{FF2B5EF4-FFF2-40B4-BE49-F238E27FC236}">
                <a16:creationId xmlns:a16="http://schemas.microsoft.com/office/drawing/2014/main" id="{730E1E33-B152-4074-B6C1-2E20F38780A9}"/>
              </a:ext>
            </a:extLst>
          </p:cNvPr>
          <p:cNvSpPr txBox="1"/>
          <p:nvPr/>
        </p:nvSpPr>
        <p:spPr>
          <a:xfrm>
            <a:off x="1842096" y="3962400"/>
            <a:ext cx="441146" cy="369332"/>
          </a:xfrm>
          <a:prstGeom prst="rect">
            <a:avLst/>
          </a:prstGeom>
          <a:noFill/>
        </p:spPr>
        <p:txBody>
          <a:bodyPr wrap="none" rtlCol="0">
            <a:spAutoFit/>
          </a:bodyPr>
          <a:lstStyle/>
          <a:p>
            <a:r>
              <a:rPr lang="pt-BR" b="1" dirty="0"/>
              <a:t>A3</a:t>
            </a:r>
            <a:endParaRPr lang="en-US" b="1" dirty="0"/>
          </a:p>
        </p:txBody>
      </p:sp>
      <p:sp>
        <p:nvSpPr>
          <p:cNvPr id="23" name="Arrow: Curved Down 22">
            <a:extLst>
              <a:ext uri="{FF2B5EF4-FFF2-40B4-BE49-F238E27FC236}">
                <a16:creationId xmlns:a16="http://schemas.microsoft.com/office/drawing/2014/main" id="{A6E3E92C-29D8-426B-9795-87C5E7E0A18C}"/>
              </a:ext>
            </a:extLst>
          </p:cNvPr>
          <p:cNvSpPr/>
          <p:nvPr/>
        </p:nvSpPr>
        <p:spPr>
          <a:xfrm flipH="1">
            <a:off x="685800" y="3048000"/>
            <a:ext cx="2590800" cy="734652"/>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6" name="TextBox 25">
            <a:extLst>
              <a:ext uri="{FF2B5EF4-FFF2-40B4-BE49-F238E27FC236}">
                <a16:creationId xmlns:a16="http://schemas.microsoft.com/office/drawing/2014/main" id="{CA57D7C5-D0E0-4EFD-B520-CBE5C4179678}"/>
              </a:ext>
            </a:extLst>
          </p:cNvPr>
          <p:cNvSpPr txBox="1"/>
          <p:nvPr/>
        </p:nvSpPr>
        <p:spPr>
          <a:xfrm>
            <a:off x="1788706" y="5322706"/>
            <a:ext cx="551754" cy="369332"/>
          </a:xfrm>
          <a:prstGeom prst="rect">
            <a:avLst/>
          </a:prstGeom>
          <a:noFill/>
        </p:spPr>
        <p:txBody>
          <a:bodyPr wrap="none" rtlCol="0">
            <a:spAutoFit/>
          </a:bodyPr>
          <a:lstStyle/>
          <a:p>
            <a:r>
              <a:rPr lang="pt-BR" dirty="0">
                <a:solidFill>
                  <a:srgbClr val="C00000"/>
                </a:solidFill>
              </a:rPr>
              <a:t>A10</a:t>
            </a:r>
            <a:endParaRPr lang="en-US" dirty="0">
              <a:solidFill>
                <a:srgbClr val="C00000"/>
              </a:solidFill>
            </a:endParaRPr>
          </a:p>
        </p:txBody>
      </p:sp>
      <p:sp>
        <p:nvSpPr>
          <p:cNvPr id="30" name="TextBox 29">
            <a:extLst>
              <a:ext uri="{FF2B5EF4-FFF2-40B4-BE49-F238E27FC236}">
                <a16:creationId xmlns:a16="http://schemas.microsoft.com/office/drawing/2014/main" id="{DE15EC1F-11D4-4CFC-9818-6DABA8BEBA21}"/>
              </a:ext>
            </a:extLst>
          </p:cNvPr>
          <p:cNvSpPr txBox="1"/>
          <p:nvPr/>
        </p:nvSpPr>
        <p:spPr>
          <a:xfrm>
            <a:off x="6019800" y="5322706"/>
            <a:ext cx="434734" cy="369332"/>
          </a:xfrm>
          <a:prstGeom prst="rect">
            <a:avLst/>
          </a:prstGeom>
          <a:noFill/>
        </p:spPr>
        <p:txBody>
          <a:bodyPr wrap="none" rtlCol="0">
            <a:spAutoFit/>
          </a:bodyPr>
          <a:lstStyle/>
          <a:p>
            <a:r>
              <a:rPr lang="pt-BR" dirty="0">
                <a:solidFill>
                  <a:srgbClr val="C00000"/>
                </a:solidFill>
              </a:rPr>
              <a:t>A9</a:t>
            </a:r>
            <a:endParaRPr lang="en-US" dirty="0">
              <a:solidFill>
                <a:srgbClr val="C00000"/>
              </a:solidFill>
            </a:endParaRPr>
          </a:p>
        </p:txBody>
      </p:sp>
      <p:sp>
        <p:nvSpPr>
          <p:cNvPr id="31" name="TextBox 30">
            <a:extLst>
              <a:ext uri="{FF2B5EF4-FFF2-40B4-BE49-F238E27FC236}">
                <a16:creationId xmlns:a16="http://schemas.microsoft.com/office/drawing/2014/main" id="{6F89F584-6E20-4CC8-BBF7-B5A659344726}"/>
              </a:ext>
            </a:extLst>
          </p:cNvPr>
          <p:cNvSpPr txBox="1"/>
          <p:nvPr/>
        </p:nvSpPr>
        <p:spPr>
          <a:xfrm>
            <a:off x="3473807" y="5322706"/>
            <a:ext cx="434734" cy="369332"/>
          </a:xfrm>
          <a:prstGeom prst="rect">
            <a:avLst/>
          </a:prstGeom>
          <a:noFill/>
        </p:spPr>
        <p:txBody>
          <a:bodyPr wrap="none" rtlCol="0">
            <a:spAutoFit/>
          </a:bodyPr>
          <a:lstStyle/>
          <a:p>
            <a:r>
              <a:rPr lang="pt-BR" dirty="0">
                <a:solidFill>
                  <a:srgbClr val="C00000"/>
                </a:solidFill>
              </a:rPr>
              <a:t>A2</a:t>
            </a:r>
            <a:endParaRPr lang="en-US" dirty="0">
              <a:solidFill>
                <a:srgbClr val="C00000"/>
              </a:solidFill>
            </a:endParaRPr>
          </a:p>
        </p:txBody>
      </p:sp>
      <p:sp>
        <p:nvSpPr>
          <p:cNvPr id="32" name="TextBox 31">
            <a:extLst>
              <a:ext uri="{FF2B5EF4-FFF2-40B4-BE49-F238E27FC236}">
                <a16:creationId xmlns:a16="http://schemas.microsoft.com/office/drawing/2014/main" id="{C3CE67CF-41FE-4C8A-A1A7-587EA036B087}"/>
              </a:ext>
            </a:extLst>
          </p:cNvPr>
          <p:cNvSpPr txBox="1"/>
          <p:nvPr/>
        </p:nvSpPr>
        <p:spPr>
          <a:xfrm>
            <a:off x="5238750" y="5322706"/>
            <a:ext cx="434734" cy="369332"/>
          </a:xfrm>
          <a:prstGeom prst="rect">
            <a:avLst/>
          </a:prstGeom>
          <a:noFill/>
        </p:spPr>
        <p:txBody>
          <a:bodyPr wrap="none" rtlCol="0">
            <a:spAutoFit/>
          </a:bodyPr>
          <a:lstStyle/>
          <a:p>
            <a:r>
              <a:rPr lang="pt-BR" dirty="0">
                <a:solidFill>
                  <a:srgbClr val="C00000"/>
                </a:solidFill>
              </a:rPr>
              <a:t>A6</a:t>
            </a:r>
            <a:endParaRPr lang="en-US" dirty="0">
              <a:solidFill>
                <a:srgbClr val="C00000"/>
              </a:solidFill>
            </a:endParaRPr>
          </a:p>
        </p:txBody>
      </p:sp>
      <p:sp>
        <p:nvSpPr>
          <p:cNvPr id="33" name="TextBox 32">
            <a:extLst>
              <a:ext uri="{FF2B5EF4-FFF2-40B4-BE49-F238E27FC236}">
                <a16:creationId xmlns:a16="http://schemas.microsoft.com/office/drawing/2014/main" id="{6E77FB47-7567-4B94-8030-53FAFC0AAD14}"/>
              </a:ext>
            </a:extLst>
          </p:cNvPr>
          <p:cNvSpPr txBox="1"/>
          <p:nvPr/>
        </p:nvSpPr>
        <p:spPr>
          <a:xfrm>
            <a:off x="2689466" y="5322706"/>
            <a:ext cx="434734" cy="369332"/>
          </a:xfrm>
          <a:prstGeom prst="rect">
            <a:avLst/>
          </a:prstGeom>
          <a:noFill/>
        </p:spPr>
        <p:txBody>
          <a:bodyPr wrap="none" rtlCol="0">
            <a:spAutoFit/>
          </a:bodyPr>
          <a:lstStyle/>
          <a:p>
            <a:r>
              <a:rPr lang="pt-BR" dirty="0">
                <a:solidFill>
                  <a:srgbClr val="C00000"/>
                </a:solidFill>
              </a:rPr>
              <a:t>A8</a:t>
            </a:r>
            <a:endParaRPr lang="en-US" dirty="0">
              <a:solidFill>
                <a:srgbClr val="C00000"/>
              </a:solidFill>
            </a:endParaRPr>
          </a:p>
        </p:txBody>
      </p:sp>
    </p:spTree>
    <p:extLst>
      <p:ext uri="{BB962C8B-B14F-4D97-AF65-F5344CB8AC3E}">
        <p14:creationId xmlns:p14="http://schemas.microsoft.com/office/powerpoint/2010/main" val="36963274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1DE024-D955-4494-9415-71E418A74563}"/>
              </a:ext>
            </a:extLst>
          </p:cNvPr>
          <p:cNvSpPr>
            <a:spLocks noGrp="1"/>
          </p:cNvSpPr>
          <p:nvPr>
            <p:ph type="title"/>
          </p:nvPr>
        </p:nvSpPr>
        <p:spPr/>
        <p:txBody>
          <a:bodyPr/>
          <a:lstStyle/>
          <a:p>
            <a:r>
              <a:rPr lang="en-US" dirty="0"/>
              <a:t>Challenges</a:t>
            </a:r>
          </a:p>
        </p:txBody>
      </p:sp>
      <p:sp>
        <p:nvSpPr>
          <p:cNvPr id="3" name="Content Placeholder 2">
            <a:extLst>
              <a:ext uri="{FF2B5EF4-FFF2-40B4-BE49-F238E27FC236}">
                <a16:creationId xmlns:a16="http://schemas.microsoft.com/office/drawing/2014/main" id="{D13BF1C0-D6DE-4678-9F97-8131E2CFFC46}"/>
              </a:ext>
            </a:extLst>
          </p:cNvPr>
          <p:cNvSpPr>
            <a:spLocks noGrp="1"/>
          </p:cNvSpPr>
          <p:nvPr>
            <p:ph idx="1"/>
          </p:nvPr>
        </p:nvSpPr>
        <p:spPr/>
        <p:txBody>
          <a:bodyPr>
            <a:normAutofit lnSpcReduction="10000"/>
          </a:bodyPr>
          <a:lstStyle/>
          <a:p>
            <a:r>
              <a:rPr lang="en-US" dirty="0"/>
              <a:t>Laborious and repetitive process</a:t>
            </a:r>
          </a:p>
          <a:p>
            <a:r>
              <a:rPr lang="en-US" dirty="0"/>
              <a:t>After hundreds of papers, it gets hard to remember all discarded</a:t>
            </a:r>
          </a:p>
          <a:p>
            <a:pPr lvl="1"/>
            <a:r>
              <a:rPr lang="en-US" dirty="0"/>
              <a:t>It is good to record all visited papers and not only the related ones</a:t>
            </a:r>
          </a:p>
          <a:p>
            <a:r>
              <a:rPr lang="en-US" dirty="0"/>
              <a:t>The recording must be easy, </a:t>
            </a:r>
            <a:r>
              <a:rPr lang="en-US" dirty="0" err="1"/>
              <a:t>consistente</a:t>
            </a:r>
            <a:r>
              <a:rPr lang="en-US" dirty="0"/>
              <a:t>, and extensible</a:t>
            </a:r>
          </a:p>
          <a:p>
            <a:r>
              <a:rPr lang="en-US" dirty="0"/>
              <a:t>Searches and analyses must be flexible for querying the records</a:t>
            </a:r>
          </a:p>
        </p:txBody>
      </p:sp>
      <p:sp>
        <p:nvSpPr>
          <p:cNvPr id="4" name="Date Placeholder 3">
            <a:extLst>
              <a:ext uri="{FF2B5EF4-FFF2-40B4-BE49-F238E27FC236}">
                <a16:creationId xmlns:a16="http://schemas.microsoft.com/office/drawing/2014/main" id="{8FE10861-C12E-48B6-8AFD-523CC75552CB}"/>
              </a:ext>
            </a:extLst>
          </p:cNvPr>
          <p:cNvSpPr>
            <a:spLocks noGrp="1"/>
          </p:cNvSpPr>
          <p:nvPr>
            <p:ph type="dt" sz="half" idx="10"/>
          </p:nvPr>
        </p:nvSpPr>
        <p:spPr/>
        <p:txBody>
          <a:bodyPr/>
          <a:lstStyle/>
          <a:p>
            <a:r>
              <a:rPr lang="en-US"/>
              <a:t>João Felipe Pimentel</a:t>
            </a:r>
            <a:endParaRPr lang="pt-BR" dirty="0"/>
          </a:p>
        </p:txBody>
      </p:sp>
      <p:sp>
        <p:nvSpPr>
          <p:cNvPr id="5" name="Footer Placeholder 4">
            <a:extLst>
              <a:ext uri="{FF2B5EF4-FFF2-40B4-BE49-F238E27FC236}">
                <a16:creationId xmlns:a16="http://schemas.microsoft.com/office/drawing/2014/main" id="{667A508E-4CF8-421C-A2A6-77B3D18C26AC}"/>
              </a:ext>
            </a:extLst>
          </p:cNvPr>
          <p:cNvSpPr>
            <a:spLocks noGrp="1"/>
          </p:cNvSpPr>
          <p:nvPr>
            <p:ph type="ftr" sz="quarter" idx="11"/>
          </p:nvPr>
        </p:nvSpPr>
        <p:spPr/>
        <p:txBody>
          <a:bodyPr/>
          <a:lstStyle/>
          <a:p>
            <a:r>
              <a:rPr lang="en-US"/>
              <a:t>Ferramenta de Snowballing</a:t>
            </a:r>
            <a:endParaRPr lang="pt-BR" dirty="0"/>
          </a:p>
        </p:txBody>
      </p:sp>
      <p:sp>
        <p:nvSpPr>
          <p:cNvPr id="6" name="Slide Number Placeholder 5">
            <a:extLst>
              <a:ext uri="{FF2B5EF4-FFF2-40B4-BE49-F238E27FC236}">
                <a16:creationId xmlns:a16="http://schemas.microsoft.com/office/drawing/2014/main" id="{D939279F-BA40-4F2D-99D1-F121F279B2EF}"/>
              </a:ext>
            </a:extLst>
          </p:cNvPr>
          <p:cNvSpPr>
            <a:spLocks noGrp="1"/>
          </p:cNvSpPr>
          <p:nvPr>
            <p:ph type="sldNum" sz="quarter" idx="12"/>
          </p:nvPr>
        </p:nvSpPr>
        <p:spPr/>
        <p:txBody>
          <a:bodyPr/>
          <a:lstStyle/>
          <a:p>
            <a:fld id="{0AAA623A-5D3C-471A-939B-3DC944CAB218}" type="slidenum">
              <a:rPr lang="pt-BR" smtClean="0"/>
              <a:pPr/>
              <a:t>13</a:t>
            </a:fld>
            <a:endParaRPr lang="pt-BR"/>
          </a:p>
        </p:txBody>
      </p:sp>
    </p:spTree>
    <p:extLst>
      <p:ext uri="{BB962C8B-B14F-4D97-AF65-F5344CB8AC3E}">
        <p14:creationId xmlns:p14="http://schemas.microsoft.com/office/powerpoint/2010/main" val="18586595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FB0F96-D457-4FAE-ABD7-C20156E3F895}"/>
              </a:ext>
            </a:extLst>
          </p:cNvPr>
          <p:cNvSpPr>
            <a:spLocks noGrp="1"/>
          </p:cNvSpPr>
          <p:nvPr>
            <p:ph type="title"/>
          </p:nvPr>
        </p:nvSpPr>
        <p:spPr/>
        <p:txBody>
          <a:bodyPr/>
          <a:lstStyle/>
          <a:p>
            <a:r>
              <a:rPr lang="pt-BR" dirty="0"/>
              <a:t>Tool</a:t>
            </a:r>
            <a:endParaRPr lang="en-US" dirty="0"/>
          </a:p>
        </p:txBody>
      </p:sp>
      <p:sp>
        <p:nvSpPr>
          <p:cNvPr id="3" name="Content Placeholder 2">
            <a:extLst>
              <a:ext uri="{FF2B5EF4-FFF2-40B4-BE49-F238E27FC236}">
                <a16:creationId xmlns:a16="http://schemas.microsoft.com/office/drawing/2014/main" id="{8886DBD2-E539-4A6E-B1C2-C337CB450E86}"/>
              </a:ext>
            </a:extLst>
          </p:cNvPr>
          <p:cNvSpPr>
            <a:spLocks noGrp="1"/>
          </p:cNvSpPr>
          <p:nvPr>
            <p:ph idx="1"/>
          </p:nvPr>
        </p:nvSpPr>
        <p:spPr/>
        <p:txBody>
          <a:bodyPr>
            <a:normAutofit/>
          </a:bodyPr>
          <a:lstStyle/>
          <a:p>
            <a:r>
              <a:rPr lang="en-US" dirty="0"/>
              <a:t>Set of scripts and Jupyter Notebooks</a:t>
            </a:r>
          </a:p>
          <a:p>
            <a:pPr lvl="1"/>
            <a:r>
              <a:rPr lang="en-US" dirty="0"/>
              <a:t>Developed during a snowballing process to automatize and support the process</a:t>
            </a:r>
          </a:p>
          <a:p>
            <a:pPr lvl="1"/>
            <a:r>
              <a:rPr lang="en-US" dirty="0"/>
              <a:t>Some scripts are related to the </a:t>
            </a:r>
            <a:r>
              <a:rPr lang="en-US" b="1" dirty="0"/>
              <a:t>search/snowballing </a:t>
            </a:r>
            <a:r>
              <a:rPr lang="en-US" dirty="0"/>
              <a:t>process by itself</a:t>
            </a:r>
          </a:p>
          <a:p>
            <a:pPr lvl="1"/>
            <a:r>
              <a:rPr lang="en-US" dirty="0"/>
              <a:t>Others are related to the </a:t>
            </a:r>
            <a:r>
              <a:rPr lang="en-US" b="1" dirty="0"/>
              <a:t>analysis</a:t>
            </a:r>
            <a:r>
              <a:rPr lang="en-US" dirty="0"/>
              <a:t> process</a:t>
            </a:r>
          </a:p>
          <a:p>
            <a:r>
              <a:rPr lang="en-US" dirty="0"/>
              <a:t>The tool is divided into two parts:</a:t>
            </a:r>
          </a:p>
          <a:p>
            <a:pPr lvl="1"/>
            <a:r>
              <a:rPr lang="en-US" dirty="0"/>
              <a:t>Generic </a:t>
            </a:r>
            <a:r>
              <a:rPr lang="en-US" b="1" dirty="0"/>
              <a:t>library</a:t>
            </a:r>
          </a:p>
          <a:p>
            <a:pPr lvl="1"/>
            <a:r>
              <a:rPr lang="en-US" b="1" dirty="0"/>
              <a:t>Project</a:t>
            </a:r>
            <a:r>
              <a:rPr lang="en-US" dirty="0"/>
              <a:t> workspace</a:t>
            </a:r>
          </a:p>
        </p:txBody>
      </p:sp>
      <p:sp>
        <p:nvSpPr>
          <p:cNvPr id="4" name="Date Placeholder 3">
            <a:extLst>
              <a:ext uri="{FF2B5EF4-FFF2-40B4-BE49-F238E27FC236}">
                <a16:creationId xmlns:a16="http://schemas.microsoft.com/office/drawing/2014/main" id="{F3650C13-00BC-4D9B-8DE3-B6133C8C966F}"/>
              </a:ext>
            </a:extLst>
          </p:cNvPr>
          <p:cNvSpPr>
            <a:spLocks noGrp="1"/>
          </p:cNvSpPr>
          <p:nvPr>
            <p:ph type="dt" sz="half" idx="10"/>
          </p:nvPr>
        </p:nvSpPr>
        <p:spPr/>
        <p:txBody>
          <a:bodyPr/>
          <a:lstStyle/>
          <a:p>
            <a:r>
              <a:rPr lang="en-US"/>
              <a:t>João Felipe Pimentel</a:t>
            </a:r>
            <a:endParaRPr lang="pt-BR" dirty="0"/>
          </a:p>
        </p:txBody>
      </p:sp>
      <p:sp>
        <p:nvSpPr>
          <p:cNvPr id="5" name="Footer Placeholder 4">
            <a:extLst>
              <a:ext uri="{FF2B5EF4-FFF2-40B4-BE49-F238E27FC236}">
                <a16:creationId xmlns:a16="http://schemas.microsoft.com/office/drawing/2014/main" id="{FD3ED5AF-0FED-4BF6-8EFA-3C20F2A806F0}"/>
              </a:ext>
            </a:extLst>
          </p:cNvPr>
          <p:cNvSpPr>
            <a:spLocks noGrp="1"/>
          </p:cNvSpPr>
          <p:nvPr>
            <p:ph type="ftr" sz="quarter" idx="11"/>
          </p:nvPr>
        </p:nvSpPr>
        <p:spPr/>
        <p:txBody>
          <a:bodyPr/>
          <a:lstStyle/>
          <a:p>
            <a:r>
              <a:rPr lang="en-US"/>
              <a:t>Ferramenta de Snowballing</a:t>
            </a:r>
            <a:endParaRPr lang="pt-BR" dirty="0"/>
          </a:p>
        </p:txBody>
      </p:sp>
      <p:sp>
        <p:nvSpPr>
          <p:cNvPr id="6" name="Slide Number Placeholder 5">
            <a:extLst>
              <a:ext uri="{FF2B5EF4-FFF2-40B4-BE49-F238E27FC236}">
                <a16:creationId xmlns:a16="http://schemas.microsoft.com/office/drawing/2014/main" id="{032733D5-70AD-4D43-A5F2-DA93590AEB68}"/>
              </a:ext>
            </a:extLst>
          </p:cNvPr>
          <p:cNvSpPr>
            <a:spLocks noGrp="1"/>
          </p:cNvSpPr>
          <p:nvPr>
            <p:ph type="sldNum" sz="quarter" idx="12"/>
          </p:nvPr>
        </p:nvSpPr>
        <p:spPr/>
        <p:txBody>
          <a:bodyPr/>
          <a:lstStyle/>
          <a:p>
            <a:fld id="{0AAA623A-5D3C-471A-939B-3DC944CAB218}" type="slidenum">
              <a:rPr lang="pt-BR" smtClean="0"/>
              <a:pPr/>
              <a:t>14</a:t>
            </a:fld>
            <a:endParaRPr lang="pt-BR"/>
          </a:p>
        </p:txBody>
      </p:sp>
    </p:spTree>
    <p:extLst>
      <p:ext uri="{BB962C8B-B14F-4D97-AF65-F5344CB8AC3E}">
        <p14:creationId xmlns:p14="http://schemas.microsoft.com/office/powerpoint/2010/main" val="2707601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9DF3A2-6377-4325-9C17-38D0B2BB2E81}"/>
              </a:ext>
            </a:extLst>
          </p:cNvPr>
          <p:cNvSpPr>
            <a:spLocks noGrp="1"/>
          </p:cNvSpPr>
          <p:nvPr>
            <p:ph type="title"/>
          </p:nvPr>
        </p:nvSpPr>
        <p:spPr/>
        <p:txBody>
          <a:bodyPr/>
          <a:lstStyle/>
          <a:p>
            <a:r>
              <a:rPr lang="en-US"/>
              <a:t>Getting Started</a:t>
            </a:r>
          </a:p>
        </p:txBody>
      </p:sp>
      <p:sp>
        <p:nvSpPr>
          <p:cNvPr id="3" name="Content Placeholder 2">
            <a:extLst>
              <a:ext uri="{FF2B5EF4-FFF2-40B4-BE49-F238E27FC236}">
                <a16:creationId xmlns:a16="http://schemas.microsoft.com/office/drawing/2014/main" id="{9F806701-5325-4656-8005-E411941EC635}"/>
              </a:ext>
            </a:extLst>
          </p:cNvPr>
          <p:cNvSpPr>
            <a:spLocks noGrp="1"/>
          </p:cNvSpPr>
          <p:nvPr>
            <p:ph idx="1"/>
          </p:nvPr>
        </p:nvSpPr>
        <p:spPr/>
        <p:txBody>
          <a:bodyPr>
            <a:normAutofit fontScale="92500" lnSpcReduction="10000"/>
          </a:bodyPr>
          <a:lstStyle/>
          <a:p>
            <a:r>
              <a:rPr lang="en-US" dirty="0"/>
              <a:t>Install the generic library</a:t>
            </a:r>
          </a:p>
          <a:p>
            <a:pPr lvl="1"/>
            <a:r>
              <a:rPr lang="en-US" dirty="0"/>
              <a:t>$ pip install snowballing</a:t>
            </a:r>
          </a:p>
          <a:p>
            <a:r>
              <a:rPr lang="en-US" dirty="0"/>
              <a:t>Install </a:t>
            </a:r>
            <a:r>
              <a:rPr lang="en-US" dirty="0" err="1"/>
              <a:t>geckodriver</a:t>
            </a:r>
            <a:r>
              <a:rPr lang="en-US" dirty="0"/>
              <a:t> (</a:t>
            </a:r>
            <a:r>
              <a:rPr lang="en-US" dirty="0">
                <a:hlinkClick r:id="rId3"/>
              </a:rPr>
              <a:t>https://github.com/mozilla/geckodriver/releases</a:t>
            </a:r>
            <a:r>
              <a:rPr lang="en-US" dirty="0"/>
              <a:t>)</a:t>
            </a:r>
          </a:p>
          <a:p>
            <a:pPr lvl="1"/>
            <a:r>
              <a:rPr lang="en-US" dirty="0"/>
              <a:t>I extract it in the Firefox directory, but I’m not sure it is mandatory: C:\Program Files\Mozilla Firefox</a:t>
            </a:r>
          </a:p>
          <a:p>
            <a:pPr lvl="1"/>
            <a:r>
              <a:rPr lang="en-US" dirty="0"/>
              <a:t>Add the directory to the PATH</a:t>
            </a:r>
          </a:p>
          <a:p>
            <a:r>
              <a:rPr lang="en-US" dirty="0"/>
              <a:t>Install </a:t>
            </a:r>
            <a:r>
              <a:rPr lang="en-US" dirty="0" err="1"/>
              <a:t>graphviz</a:t>
            </a:r>
            <a:r>
              <a:rPr lang="en-US" dirty="0"/>
              <a:t> and add it to the PATH</a:t>
            </a:r>
          </a:p>
          <a:p>
            <a:r>
              <a:rPr lang="en-US" dirty="0"/>
              <a:t>Start a new project:</a:t>
            </a:r>
          </a:p>
          <a:p>
            <a:pPr lvl="1"/>
            <a:r>
              <a:rPr lang="en-US" dirty="0"/>
              <a:t>$ snowballing start &lt;name&gt;</a:t>
            </a:r>
          </a:p>
          <a:p>
            <a:endParaRPr lang="en-US" dirty="0"/>
          </a:p>
        </p:txBody>
      </p:sp>
      <p:sp>
        <p:nvSpPr>
          <p:cNvPr id="4" name="Date Placeholder 3">
            <a:extLst>
              <a:ext uri="{FF2B5EF4-FFF2-40B4-BE49-F238E27FC236}">
                <a16:creationId xmlns:a16="http://schemas.microsoft.com/office/drawing/2014/main" id="{3C5A320B-1943-407A-871B-93A7D701E2F3}"/>
              </a:ext>
            </a:extLst>
          </p:cNvPr>
          <p:cNvSpPr>
            <a:spLocks noGrp="1"/>
          </p:cNvSpPr>
          <p:nvPr>
            <p:ph type="dt" sz="half" idx="10"/>
          </p:nvPr>
        </p:nvSpPr>
        <p:spPr/>
        <p:txBody>
          <a:bodyPr/>
          <a:lstStyle/>
          <a:p>
            <a:r>
              <a:rPr lang="en-US"/>
              <a:t>João Felipe Pimentel</a:t>
            </a:r>
            <a:endParaRPr lang="pt-BR" dirty="0"/>
          </a:p>
        </p:txBody>
      </p:sp>
      <p:sp>
        <p:nvSpPr>
          <p:cNvPr id="5" name="Footer Placeholder 4">
            <a:extLst>
              <a:ext uri="{FF2B5EF4-FFF2-40B4-BE49-F238E27FC236}">
                <a16:creationId xmlns:a16="http://schemas.microsoft.com/office/drawing/2014/main" id="{BC6F5B11-7D91-47CA-B20F-F0115EEE40F0}"/>
              </a:ext>
            </a:extLst>
          </p:cNvPr>
          <p:cNvSpPr>
            <a:spLocks noGrp="1"/>
          </p:cNvSpPr>
          <p:nvPr>
            <p:ph type="ftr" sz="quarter" idx="11"/>
          </p:nvPr>
        </p:nvSpPr>
        <p:spPr/>
        <p:txBody>
          <a:bodyPr/>
          <a:lstStyle/>
          <a:p>
            <a:r>
              <a:rPr lang="en-US"/>
              <a:t>Ferramenta de Snowballing</a:t>
            </a:r>
            <a:endParaRPr lang="pt-BR" dirty="0"/>
          </a:p>
        </p:txBody>
      </p:sp>
      <p:sp>
        <p:nvSpPr>
          <p:cNvPr id="6" name="Slide Number Placeholder 5">
            <a:extLst>
              <a:ext uri="{FF2B5EF4-FFF2-40B4-BE49-F238E27FC236}">
                <a16:creationId xmlns:a16="http://schemas.microsoft.com/office/drawing/2014/main" id="{83303494-A3DC-463C-A3FE-4F0F8D6235B8}"/>
              </a:ext>
            </a:extLst>
          </p:cNvPr>
          <p:cNvSpPr>
            <a:spLocks noGrp="1"/>
          </p:cNvSpPr>
          <p:nvPr>
            <p:ph type="sldNum" sz="quarter" idx="12"/>
          </p:nvPr>
        </p:nvSpPr>
        <p:spPr/>
        <p:txBody>
          <a:bodyPr/>
          <a:lstStyle/>
          <a:p>
            <a:fld id="{0AAA623A-5D3C-471A-939B-3DC944CAB218}" type="slidenum">
              <a:rPr lang="pt-BR" smtClean="0"/>
              <a:pPr/>
              <a:t>15</a:t>
            </a:fld>
            <a:endParaRPr lang="pt-BR"/>
          </a:p>
        </p:txBody>
      </p:sp>
    </p:spTree>
    <p:extLst>
      <p:ext uri="{BB962C8B-B14F-4D97-AF65-F5344CB8AC3E}">
        <p14:creationId xmlns:p14="http://schemas.microsoft.com/office/powerpoint/2010/main" val="10277522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07DF0B-BB16-407F-B3E3-36F3970137AC}"/>
              </a:ext>
            </a:extLst>
          </p:cNvPr>
          <p:cNvSpPr>
            <a:spLocks noGrp="1"/>
          </p:cNvSpPr>
          <p:nvPr>
            <p:ph type="title"/>
          </p:nvPr>
        </p:nvSpPr>
        <p:spPr/>
        <p:txBody>
          <a:bodyPr/>
          <a:lstStyle/>
          <a:p>
            <a:r>
              <a:rPr lang="en-US"/>
              <a:t>Project Structure</a:t>
            </a:r>
          </a:p>
        </p:txBody>
      </p:sp>
      <p:sp>
        <p:nvSpPr>
          <p:cNvPr id="4" name="Date Placeholder 3">
            <a:extLst>
              <a:ext uri="{FF2B5EF4-FFF2-40B4-BE49-F238E27FC236}">
                <a16:creationId xmlns:a16="http://schemas.microsoft.com/office/drawing/2014/main" id="{B122B9F8-8C40-4B8B-8666-D973A843D1ED}"/>
              </a:ext>
            </a:extLst>
          </p:cNvPr>
          <p:cNvSpPr>
            <a:spLocks noGrp="1"/>
          </p:cNvSpPr>
          <p:nvPr>
            <p:ph type="dt" sz="half" idx="10"/>
          </p:nvPr>
        </p:nvSpPr>
        <p:spPr/>
        <p:txBody>
          <a:bodyPr/>
          <a:lstStyle/>
          <a:p>
            <a:r>
              <a:rPr lang="en-US"/>
              <a:t>João Felipe Pimentel</a:t>
            </a:r>
            <a:endParaRPr lang="pt-BR" dirty="0"/>
          </a:p>
        </p:txBody>
      </p:sp>
      <p:sp>
        <p:nvSpPr>
          <p:cNvPr id="5" name="Footer Placeholder 4">
            <a:extLst>
              <a:ext uri="{FF2B5EF4-FFF2-40B4-BE49-F238E27FC236}">
                <a16:creationId xmlns:a16="http://schemas.microsoft.com/office/drawing/2014/main" id="{14E44D9B-625A-4B21-9774-7B34F571F556}"/>
              </a:ext>
            </a:extLst>
          </p:cNvPr>
          <p:cNvSpPr>
            <a:spLocks noGrp="1"/>
          </p:cNvSpPr>
          <p:nvPr>
            <p:ph type="ftr" sz="quarter" idx="11"/>
          </p:nvPr>
        </p:nvSpPr>
        <p:spPr/>
        <p:txBody>
          <a:bodyPr/>
          <a:lstStyle/>
          <a:p>
            <a:r>
              <a:rPr lang="en-US"/>
              <a:t>Ferramenta de Snowballing</a:t>
            </a:r>
            <a:endParaRPr lang="pt-BR" dirty="0"/>
          </a:p>
        </p:txBody>
      </p:sp>
      <p:sp>
        <p:nvSpPr>
          <p:cNvPr id="6" name="Slide Number Placeholder 5">
            <a:extLst>
              <a:ext uri="{FF2B5EF4-FFF2-40B4-BE49-F238E27FC236}">
                <a16:creationId xmlns:a16="http://schemas.microsoft.com/office/drawing/2014/main" id="{645055A7-8757-473D-8050-CA10B33FE11F}"/>
              </a:ext>
            </a:extLst>
          </p:cNvPr>
          <p:cNvSpPr>
            <a:spLocks noGrp="1"/>
          </p:cNvSpPr>
          <p:nvPr>
            <p:ph type="sldNum" sz="quarter" idx="12"/>
          </p:nvPr>
        </p:nvSpPr>
        <p:spPr/>
        <p:txBody>
          <a:bodyPr/>
          <a:lstStyle/>
          <a:p>
            <a:fld id="{0AAA623A-5D3C-471A-939B-3DC944CAB218}" type="slidenum">
              <a:rPr lang="pt-BR" smtClean="0"/>
              <a:pPr/>
              <a:t>16</a:t>
            </a:fld>
            <a:endParaRPr lang="pt-BR"/>
          </a:p>
        </p:txBody>
      </p:sp>
      <p:sp>
        <p:nvSpPr>
          <p:cNvPr id="8" name="TextBox 7">
            <a:extLst>
              <a:ext uri="{FF2B5EF4-FFF2-40B4-BE49-F238E27FC236}">
                <a16:creationId xmlns:a16="http://schemas.microsoft.com/office/drawing/2014/main" id="{DCD5C754-DA42-4891-A055-620AF3BF04A0}"/>
              </a:ext>
            </a:extLst>
          </p:cNvPr>
          <p:cNvSpPr txBox="1"/>
          <p:nvPr/>
        </p:nvSpPr>
        <p:spPr>
          <a:xfrm>
            <a:off x="563283" y="1070030"/>
            <a:ext cx="4814716" cy="461665"/>
          </a:xfrm>
          <a:prstGeom prst="rect">
            <a:avLst/>
          </a:prstGeom>
          <a:noFill/>
        </p:spPr>
        <p:txBody>
          <a:bodyPr wrap="none" rtlCol="0">
            <a:spAutoFit/>
          </a:bodyPr>
          <a:lstStyle/>
          <a:p>
            <a:r>
              <a:rPr lang="en-US" sz="2400">
                <a:solidFill>
                  <a:schemeClr val="accent4"/>
                </a:solidFill>
              </a:rPr>
              <a:t>database</a:t>
            </a:r>
            <a:r>
              <a:rPr lang="en-US" sz="2400"/>
              <a:t>  -  Snowballing data storage</a:t>
            </a:r>
          </a:p>
        </p:txBody>
      </p:sp>
      <p:sp>
        <p:nvSpPr>
          <p:cNvPr id="14" name="TextBox 13">
            <a:extLst>
              <a:ext uri="{FF2B5EF4-FFF2-40B4-BE49-F238E27FC236}">
                <a16:creationId xmlns:a16="http://schemas.microsoft.com/office/drawing/2014/main" id="{E8D7C2F3-996C-4E48-8B33-19E9F034CFDC}"/>
              </a:ext>
            </a:extLst>
          </p:cNvPr>
          <p:cNvSpPr txBox="1"/>
          <p:nvPr/>
        </p:nvSpPr>
        <p:spPr>
          <a:xfrm>
            <a:off x="563283" y="1559995"/>
            <a:ext cx="3528595" cy="461665"/>
          </a:xfrm>
          <a:prstGeom prst="rect">
            <a:avLst/>
          </a:prstGeom>
          <a:noFill/>
        </p:spPr>
        <p:txBody>
          <a:bodyPr wrap="none" rtlCol="0">
            <a:spAutoFit/>
          </a:bodyPr>
          <a:lstStyle/>
          <a:p>
            <a:r>
              <a:rPr lang="en-US" sz="2400">
                <a:solidFill>
                  <a:schemeClr val="accent4"/>
                </a:solidFill>
              </a:rPr>
              <a:t>files</a:t>
            </a:r>
            <a:r>
              <a:rPr lang="en-US" sz="2400"/>
              <a:t>  -  Papers’ PDF storage</a:t>
            </a:r>
          </a:p>
        </p:txBody>
      </p:sp>
      <p:sp>
        <p:nvSpPr>
          <p:cNvPr id="15" name="TextBox 14">
            <a:extLst>
              <a:ext uri="{FF2B5EF4-FFF2-40B4-BE49-F238E27FC236}">
                <a16:creationId xmlns:a16="http://schemas.microsoft.com/office/drawing/2014/main" id="{BCA9A583-FEE6-4D4D-9906-D55FB26BBE34}"/>
              </a:ext>
            </a:extLst>
          </p:cNvPr>
          <p:cNvSpPr txBox="1"/>
          <p:nvPr/>
        </p:nvSpPr>
        <p:spPr>
          <a:xfrm>
            <a:off x="563283" y="2049960"/>
            <a:ext cx="4305089" cy="461665"/>
          </a:xfrm>
          <a:prstGeom prst="rect">
            <a:avLst/>
          </a:prstGeom>
          <a:noFill/>
        </p:spPr>
        <p:txBody>
          <a:bodyPr wrap="none" rtlCol="0">
            <a:spAutoFit/>
          </a:bodyPr>
          <a:lstStyle/>
          <a:p>
            <a:r>
              <a:rPr lang="en-US" sz="2400">
                <a:solidFill>
                  <a:schemeClr val="bg2">
                    <a:lumMod val="50000"/>
                  </a:schemeClr>
                </a:solidFill>
              </a:rPr>
              <a:t>notebooks</a:t>
            </a:r>
            <a:r>
              <a:rPr lang="en-US" sz="2400"/>
              <a:t>  -  Analysis Notebooks</a:t>
            </a:r>
          </a:p>
        </p:txBody>
      </p:sp>
      <p:sp>
        <p:nvSpPr>
          <p:cNvPr id="16" name="TextBox 15">
            <a:extLst>
              <a:ext uri="{FF2B5EF4-FFF2-40B4-BE49-F238E27FC236}">
                <a16:creationId xmlns:a16="http://schemas.microsoft.com/office/drawing/2014/main" id="{658BFA63-0E12-473E-A1EF-F0C66A490861}"/>
              </a:ext>
            </a:extLst>
          </p:cNvPr>
          <p:cNvSpPr txBox="1"/>
          <p:nvPr/>
        </p:nvSpPr>
        <p:spPr>
          <a:xfrm>
            <a:off x="563283" y="2539925"/>
            <a:ext cx="7802136" cy="461665"/>
          </a:xfrm>
          <a:prstGeom prst="rect">
            <a:avLst/>
          </a:prstGeom>
          <a:noFill/>
        </p:spPr>
        <p:txBody>
          <a:bodyPr wrap="none" rtlCol="0">
            <a:spAutoFit/>
          </a:bodyPr>
          <a:lstStyle/>
          <a:p>
            <a:r>
              <a:rPr lang="en-US" sz="2400" dirty="0"/>
              <a:t>.</a:t>
            </a:r>
            <a:r>
              <a:rPr lang="en-US" sz="2400" dirty="0" err="1"/>
              <a:t>gitignore</a:t>
            </a:r>
            <a:r>
              <a:rPr lang="en-US" sz="2400" dirty="0"/>
              <a:t>  -  Ignores the files directory and Python cache files</a:t>
            </a:r>
          </a:p>
        </p:txBody>
      </p:sp>
      <p:sp>
        <p:nvSpPr>
          <p:cNvPr id="17" name="TextBox 16">
            <a:extLst>
              <a:ext uri="{FF2B5EF4-FFF2-40B4-BE49-F238E27FC236}">
                <a16:creationId xmlns:a16="http://schemas.microsoft.com/office/drawing/2014/main" id="{45C0D631-F92E-4ACE-BCC1-ABE3841F5C4A}"/>
              </a:ext>
            </a:extLst>
          </p:cNvPr>
          <p:cNvSpPr txBox="1"/>
          <p:nvPr/>
        </p:nvSpPr>
        <p:spPr>
          <a:xfrm>
            <a:off x="563283" y="3029890"/>
            <a:ext cx="6517682" cy="461665"/>
          </a:xfrm>
          <a:prstGeom prst="rect">
            <a:avLst/>
          </a:prstGeom>
          <a:noFill/>
        </p:spPr>
        <p:txBody>
          <a:bodyPr wrap="none" rtlCol="0">
            <a:spAutoFit/>
          </a:bodyPr>
          <a:lstStyle/>
          <a:p>
            <a:r>
              <a:rPr lang="en-US" sz="2400" dirty="0" err="1">
                <a:solidFill>
                  <a:schemeClr val="accent6"/>
                </a:solidFill>
              </a:rPr>
              <a:t>Backward.ipynb</a:t>
            </a:r>
            <a:r>
              <a:rPr lang="en-US" sz="2400" dirty="0">
                <a:solidFill>
                  <a:schemeClr val="accent6"/>
                </a:solidFill>
              </a:rPr>
              <a:t>  </a:t>
            </a:r>
            <a:r>
              <a:rPr lang="en-US" sz="2400" dirty="0"/>
              <a:t>-  Supports Backward Snowballing</a:t>
            </a:r>
          </a:p>
        </p:txBody>
      </p:sp>
      <p:sp>
        <p:nvSpPr>
          <p:cNvPr id="18" name="TextBox 17">
            <a:extLst>
              <a:ext uri="{FF2B5EF4-FFF2-40B4-BE49-F238E27FC236}">
                <a16:creationId xmlns:a16="http://schemas.microsoft.com/office/drawing/2014/main" id="{F00F6AD5-832A-47FE-BB44-47CCFA5CF3DD}"/>
              </a:ext>
            </a:extLst>
          </p:cNvPr>
          <p:cNvSpPr txBox="1"/>
          <p:nvPr/>
        </p:nvSpPr>
        <p:spPr>
          <a:xfrm>
            <a:off x="563283" y="3519855"/>
            <a:ext cx="6166303" cy="461665"/>
          </a:xfrm>
          <a:prstGeom prst="rect">
            <a:avLst/>
          </a:prstGeom>
          <a:noFill/>
        </p:spPr>
        <p:txBody>
          <a:bodyPr wrap="none" rtlCol="0">
            <a:spAutoFit/>
          </a:bodyPr>
          <a:lstStyle/>
          <a:p>
            <a:r>
              <a:rPr lang="en-US" sz="2400" dirty="0" err="1">
                <a:solidFill>
                  <a:schemeClr val="accent6"/>
                </a:solidFill>
              </a:rPr>
              <a:t>Forward.ipynb</a:t>
            </a:r>
            <a:r>
              <a:rPr lang="en-US" sz="2400" dirty="0">
                <a:solidFill>
                  <a:schemeClr val="accent6"/>
                </a:solidFill>
              </a:rPr>
              <a:t>  </a:t>
            </a:r>
            <a:r>
              <a:rPr lang="en-US" sz="2400" dirty="0"/>
              <a:t>-  Supports Forward Snowballing</a:t>
            </a:r>
          </a:p>
        </p:txBody>
      </p:sp>
      <p:sp>
        <p:nvSpPr>
          <p:cNvPr id="19" name="TextBox 18">
            <a:extLst>
              <a:ext uri="{FF2B5EF4-FFF2-40B4-BE49-F238E27FC236}">
                <a16:creationId xmlns:a16="http://schemas.microsoft.com/office/drawing/2014/main" id="{7123717B-DCBD-442A-A968-BC715F664EC2}"/>
              </a:ext>
            </a:extLst>
          </p:cNvPr>
          <p:cNvSpPr txBox="1"/>
          <p:nvPr/>
        </p:nvSpPr>
        <p:spPr>
          <a:xfrm>
            <a:off x="563283" y="4009820"/>
            <a:ext cx="5889048" cy="461665"/>
          </a:xfrm>
          <a:prstGeom prst="rect">
            <a:avLst/>
          </a:prstGeom>
          <a:noFill/>
        </p:spPr>
        <p:txBody>
          <a:bodyPr wrap="none" rtlCol="0">
            <a:spAutoFit/>
          </a:bodyPr>
          <a:lstStyle/>
          <a:p>
            <a:r>
              <a:rPr lang="en-US" sz="2400" dirty="0" err="1">
                <a:solidFill>
                  <a:schemeClr val="accent6"/>
                </a:solidFill>
              </a:rPr>
              <a:t>Index.ipynb</a:t>
            </a:r>
            <a:r>
              <a:rPr lang="en-US" sz="2400" dirty="0">
                <a:solidFill>
                  <a:schemeClr val="accent6"/>
                </a:solidFill>
              </a:rPr>
              <a:t>  </a:t>
            </a:r>
            <a:r>
              <a:rPr lang="en-US" sz="2400" dirty="0"/>
              <a:t>-  Describes the Project Structure</a:t>
            </a:r>
          </a:p>
        </p:txBody>
      </p:sp>
      <p:sp>
        <p:nvSpPr>
          <p:cNvPr id="20" name="TextBox 19">
            <a:extLst>
              <a:ext uri="{FF2B5EF4-FFF2-40B4-BE49-F238E27FC236}">
                <a16:creationId xmlns:a16="http://schemas.microsoft.com/office/drawing/2014/main" id="{927A3F41-0645-4761-9C3A-A89D69FBEAA8}"/>
              </a:ext>
            </a:extLst>
          </p:cNvPr>
          <p:cNvSpPr txBox="1"/>
          <p:nvPr/>
        </p:nvSpPr>
        <p:spPr>
          <a:xfrm>
            <a:off x="563283" y="4499785"/>
            <a:ext cx="7623754" cy="461665"/>
          </a:xfrm>
          <a:prstGeom prst="rect">
            <a:avLst/>
          </a:prstGeom>
          <a:noFill/>
        </p:spPr>
        <p:txBody>
          <a:bodyPr wrap="none" rtlCol="0">
            <a:spAutoFit/>
          </a:bodyPr>
          <a:lstStyle/>
          <a:p>
            <a:r>
              <a:rPr lang="en-US" sz="2400" dirty="0" err="1">
                <a:solidFill>
                  <a:schemeClr val="accent6"/>
                </a:solidFill>
              </a:rPr>
              <a:t>Insert.ipynb</a:t>
            </a:r>
            <a:r>
              <a:rPr lang="en-US" sz="2400" dirty="0">
                <a:solidFill>
                  <a:schemeClr val="accent6"/>
                </a:solidFill>
              </a:rPr>
              <a:t>  </a:t>
            </a:r>
            <a:r>
              <a:rPr lang="en-US" sz="2400" dirty="0"/>
              <a:t>-  Supports the insertion of papers from </a:t>
            </a:r>
            <a:r>
              <a:rPr lang="en-US" sz="2400" dirty="0" err="1"/>
              <a:t>BibTex</a:t>
            </a:r>
            <a:endParaRPr lang="en-US" sz="2400" dirty="0"/>
          </a:p>
        </p:txBody>
      </p:sp>
      <p:sp>
        <p:nvSpPr>
          <p:cNvPr id="21" name="TextBox 20">
            <a:extLst>
              <a:ext uri="{FF2B5EF4-FFF2-40B4-BE49-F238E27FC236}">
                <a16:creationId xmlns:a16="http://schemas.microsoft.com/office/drawing/2014/main" id="{FA6A17D0-767A-46ED-9B3C-0400874B0819}"/>
              </a:ext>
            </a:extLst>
          </p:cNvPr>
          <p:cNvSpPr txBox="1"/>
          <p:nvPr/>
        </p:nvSpPr>
        <p:spPr>
          <a:xfrm>
            <a:off x="563283" y="4989750"/>
            <a:ext cx="6736075" cy="461665"/>
          </a:xfrm>
          <a:prstGeom prst="rect">
            <a:avLst/>
          </a:prstGeom>
          <a:noFill/>
        </p:spPr>
        <p:txBody>
          <a:bodyPr wrap="none" rtlCol="0">
            <a:spAutoFit/>
          </a:bodyPr>
          <a:lstStyle/>
          <a:p>
            <a:r>
              <a:rPr lang="en-US" sz="2400" dirty="0" err="1">
                <a:solidFill>
                  <a:schemeClr val="accent6"/>
                </a:solidFill>
              </a:rPr>
              <a:t>Progress.ipynb</a:t>
            </a:r>
            <a:r>
              <a:rPr lang="en-US" sz="2400" dirty="0">
                <a:solidFill>
                  <a:schemeClr val="accent6"/>
                </a:solidFill>
              </a:rPr>
              <a:t>  </a:t>
            </a:r>
            <a:r>
              <a:rPr lang="en-US" sz="2400" dirty="0"/>
              <a:t>-  Monitors the Snowballing progress</a:t>
            </a:r>
          </a:p>
        </p:txBody>
      </p:sp>
      <p:sp>
        <p:nvSpPr>
          <p:cNvPr id="22" name="TextBox 21">
            <a:extLst>
              <a:ext uri="{FF2B5EF4-FFF2-40B4-BE49-F238E27FC236}">
                <a16:creationId xmlns:a16="http://schemas.microsoft.com/office/drawing/2014/main" id="{00B5C7F7-4297-4A9C-8DFF-DFB189F47881}"/>
              </a:ext>
            </a:extLst>
          </p:cNvPr>
          <p:cNvSpPr txBox="1"/>
          <p:nvPr/>
        </p:nvSpPr>
        <p:spPr>
          <a:xfrm>
            <a:off x="563283" y="5479715"/>
            <a:ext cx="8742458" cy="461665"/>
          </a:xfrm>
          <a:prstGeom prst="rect">
            <a:avLst/>
          </a:prstGeom>
          <a:noFill/>
        </p:spPr>
        <p:txBody>
          <a:bodyPr wrap="none" rtlCol="0">
            <a:spAutoFit/>
          </a:bodyPr>
          <a:lstStyle/>
          <a:p>
            <a:r>
              <a:rPr lang="en-US" sz="2400" dirty="0" err="1">
                <a:solidFill>
                  <a:schemeClr val="accent6"/>
                </a:solidFill>
              </a:rPr>
              <a:t>SearchScholar.ipynb</a:t>
            </a:r>
            <a:r>
              <a:rPr lang="en-US" sz="2400" dirty="0">
                <a:solidFill>
                  <a:schemeClr val="accent6"/>
                </a:solidFill>
              </a:rPr>
              <a:t>  </a:t>
            </a:r>
            <a:r>
              <a:rPr lang="en-US" sz="2400" dirty="0"/>
              <a:t>-  Supports the insertion of papers from Scholar</a:t>
            </a:r>
          </a:p>
        </p:txBody>
      </p:sp>
      <p:sp>
        <p:nvSpPr>
          <p:cNvPr id="23" name="TextBox 22">
            <a:extLst>
              <a:ext uri="{FF2B5EF4-FFF2-40B4-BE49-F238E27FC236}">
                <a16:creationId xmlns:a16="http://schemas.microsoft.com/office/drawing/2014/main" id="{567635A7-BA2E-49EB-B099-32EFF5715488}"/>
              </a:ext>
            </a:extLst>
          </p:cNvPr>
          <p:cNvSpPr txBox="1"/>
          <p:nvPr/>
        </p:nvSpPr>
        <p:spPr>
          <a:xfrm>
            <a:off x="563283" y="5969679"/>
            <a:ext cx="6858096" cy="461665"/>
          </a:xfrm>
          <a:prstGeom prst="rect">
            <a:avLst/>
          </a:prstGeom>
          <a:noFill/>
        </p:spPr>
        <p:txBody>
          <a:bodyPr wrap="none" rtlCol="0">
            <a:spAutoFit/>
          </a:bodyPr>
          <a:lstStyle/>
          <a:p>
            <a:r>
              <a:rPr lang="en-US" sz="2400" dirty="0" err="1">
                <a:solidFill>
                  <a:schemeClr val="accent6"/>
                </a:solidFill>
              </a:rPr>
              <a:t>Validate.ipynb</a:t>
            </a:r>
            <a:r>
              <a:rPr lang="en-US" sz="2400" dirty="0">
                <a:solidFill>
                  <a:schemeClr val="accent6"/>
                </a:solidFill>
              </a:rPr>
              <a:t>  </a:t>
            </a:r>
            <a:r>
              <a:rPr lang="en-US" sz="2400" dirty="0"/>
              <a:t>-  Validates and updates the insertions</a:t>
            </a:r>
          </a:p>
        </p:txBody>
      </p:sp>
      <p:pic>
        <p:nvPicPr>
          <p:cNvPr id="27" name="Picture 26">
            <a:extLst>
              <a:ext uri="{FF2B5EF4-FFF2-40B4-BE49-F238E27FC236}">
                <a16:creationId xmlns:a16="http://schemas.microsoft.com/office/drawing/2014/main" id="{5A63757B-A21C-4457-BF8B-DA0FA2FECDFA}"/>
              </a:ext>
            </a:extLst>
          </p:cNvPr>
          <p:cNvPicPr>
            <a:picLocks noChangeAspect="1"/>
          </p:cNvPicPr>
          <p:nvPr/>
        </p:nvPicPr>
        <p:blipFill>
          <a:blip r:embed="rId2"/>
          <a:stretch>
            <a:fillRect/>
          </a:stretch>
        </p:blipFill>
        <p:spPr>
          <a:xfrm>
            <a:off x="158911" y="1093307"/>
            <a:ext cx="344186" cy="415109"/>
          </a:xfrm>
          <a:prstGeom prst="rect">
            <a:avLst/>
          </a:prstGeom>
        </p:spPr>
      </p:pic>
      <p:pic>
        <p:nvPicPr>
          <p:cNvPr id="28" name="Picture 27">
            <a:extLst>
              <a:ext uri="{FF2B5EF4-FFF2-40B4-BE49-F238E27FC236}">
                <a16:creationId xmlns:a16="http://schemas.microsoft.com/office/drawing/2014/main" id="{5DF4E7AE-5C8A-4C64-B90A-DA0A2FBAF67E}"/>
              </a:ext>
            </a:extLst>
          </p:cNvPr>
          <p:cNvPicPr>
            <a:picLocks noChangeAspect="1"/>
          </p:cNvPicPr>
          <p:nvPr/>
        </p:nvPicPr>
        <p:blipFill>
          <a:blip r:embed="rId2"/>
          <a:stretch>
            <a:fillRect/>
          </a:stretch>
        </p:blipFill>
        <p:spPr>
          <a:xfrm>
            <a:off x="158911" y="1570946"/>
            <a:ext cx="344186" cy="415109"/>
          </a:xfrm>
          <a:prstGeom prst="rect">
            <a:avLst/>
          </a:prstGeom>
        </p:spPr>
      </p:pic>
      <p:pic>
        <p:nvPicPr>
          <p:cNvPr id="29" name="Picture 28">
            <a:extLst>
              <a:ext uri="{FF2B5EF4-FFF2-40B4-BE49-F238E27FC236}">
                <a16:creationId xmlns:a16="http://schemas.microsoft.com/office/drawing/2014/main" id="{40B44B74-FC5B-4EDD-84BC-2BDE623ABAC0}"/>
              </a:ext>
            </a:extLst>
          </p:cNvPr>
          <p:cNvPicPr>
            <a:picLocks noChangeAspect="1"/>
          </p:cNvPicPr>
          <p:nvPr/>
        </p:nvPicPr>
        <p:blipFill>
          <a:blip r:embed="rId2"/>
          <a:stretch>
            <a:fillRect/>
          </a:stretch>
        </p:blipFill>
        <p:spPr>
          <a:xfrm>
            <a:off x="158911" y="2048585"/>
            <a:ext cx="344186" cy="415109"/>
          </a:xfrm>
          <a:prstGeom prst="rect">
            <a:avLst/>
          </a:prstGeom>
        </p:spPr>
      </p:pic>
      <p:pic>
        <p:nvPicPr>
          <p:cNvPr id="2054" name="Picture 6" descr="Imagem relacionada">
            <a:extLst>
              <a:ext uri="{FF2B5EF4-FFF2-40B4-BE49-F238E27FC236}">
                <a16:creationId xmlns:a16="http://schemas.microsoft.com/office/drawing/2014/main" id="{D2A91440-2487-492D-9AF7-13F10D71AC2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088" y="3035081"/>
            <a:ext cx="457832" cy="457832"/>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6" descr="Imagem relacionada">
            <a:extLst>
              <a:ext uri="{FF2B5EF4-FFF2-40B4-BE49-F238E27FC236}">
                <a16:creationId xmlns:a16="http://schemas.microsoft.com/office/drawing/2014/main" id="{029A3EF1-462F-48F6-B97B-6F59A9DE234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088" y="3524013"/>
            <a:ext cx="457832" cy="457832"/>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6" descr="Imagem relacionada">
            <a:extLst>
              <a:ext uri="{FF2B5EF4-FFF2-40B4-BE49-F238E27FC236}">
                <a16:creationId xmlns:a16="http://schemas.microsoft.com/office/drawing/2014/main" id="{25350035-959D-4039-99AE-CC281014B2D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088" y="4012945"/>
            <a:ext cx="457832" cy="457832"/>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6" descr="Imagem relacionada">
            <a:extLst>
              <a:ext uri="{FF2B5EF4-FFF2-40B4-BE49-F238E27FC236}">
                <a16:creationId xmlns:a16="http://schemas.microsoft.com/office/drawing/2014/main" id="{6C6557BD-2B51-48E9-88F8-E6354D3788D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088" y="4990809"/>
            <a:ext cx="457832" cy="457832"/>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6" descr="Imagem relacionada">
            <a:extLst>
              <a:ext uri="{FF2B5EF4-FFF2-40B4-BE49-F238E27FC236}">
                <a16:creationId xmlns:a16="http://schemas.microsoft.com/office/drawing/2014/main" id="{C967B6F7-4F7D-49FC-A8A1-574A3B76D56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088" y="4501877"/>
            <a:ext cx="457832" cy="457832"/>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6" descr="Imagem relacionada">
            <a:extLst>
              <a:ext uri="{FF2B5EF4-FFF2-40B4-BE49-F238E27FC236}">
                <a16:creationId xmlns:a16="http://schemas.microsoft.com/office/drawing/2014/main" id="{51C478C5-0790-48DD-8D62-1090ABDC1EE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088" y="5968672"/>
            <a:ext cx="457832" cy="457832"/>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6" descr="Imagem relacionada">
            <a:extLst>
              <a:ext uri="{FF2B5EF4-FFF2-40B4-BE49-F238E27FC236}">
                <a16:creationId xmlns:a16="http://schemas.microsoft.com/office/drawing/2014/main" id="{A9F6D40A-65FA-4BC8-B6C7-6B33BDDB0B6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088" y="5479741"/>
            <a:ext cx="457832" cy="457832"/>
          </a:xfrm>
          <a:prstGeom prst="rect">
            <a:avLst/>
          </a:prstGeom>
          <a:noFill/>
          <a:extLst>
            <a:ext uri="{909E8E84-426E-40DD-AFC4-6F175D3DCCD1}">
              <a14:hiddenFill xmlns:a14="http://schemas.microsoft.com/office/drawing/2010/main">
                <a:solidFill>
                  <a:srgbClr val="FFFFFF"/>
                </a:solidFill>
              </a14:hiddenFill>
            </a:ext>
          </a:extLst>
        </p:spPr>
      </p:pic>
      <p:pic>
        <p:nvPicPr>
          <p:cNvPr id="2048" name="Picture 2047">
            <a:extLst>
              <a:ext uri="{FF2B5EF4-FFF2-40B4-BE49-F238E27FC236}">
                <a16:creationId xmlns:a16="http://schemas.microsoft.com/office/drawing/2014/main" id="{2EC09B5C-507F-4C31-9914-E9AAD43CFDE6}"/>
              </a:ext>
            </a:extLst>
          </p:cNvPr>
          <p:cNvPicPr>
            <a:picLocks noChangeAspect="1"/>
          </p:cNvPicPr>
          <p:nvPr/>
        </p:nvPicPr>
        <p:blipFill>
          <a:blip r:embed="rId4"/>
          <a:stretch>
            <a:fillRect/>
          </a:stretch>
        </p:blipFill>
        <p:spPr>
          <a:xfrm>
            <a:off x="156825" y="2572346"/>
            <a:ext cx="348358" cy="415109"/>
          </a:xfrm>
          <a:prstGeom prst="rect">
            <a:avLst/>
          </a:prstGeom>
        </p:spPr>
      </p:pic>
    </p:spTree>
    <p:extLst>
      <p:ext uri="{BB962C8B-B14F-4D97-AF65-F5344CB8AC3E}">
        <p14:creationId xmlns:p14="http://schemas.microsoft.com/office/powerpoint/2010/main" val="31031353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07DF0B-BB16-407F-B3E3-36F3970137AC}"/>
              </a:ext>
            </a:extLst>
          </p:cNvPr>
          <p:cNvSpPr>
            <a:spLocks noGrp="1"/>
          </p:cNvSpPr>
          <p:nvPr>
            <p:ph type="title"/>
          </p:nvPr>
        </p:nvSpPr>
        <p:spPr/>
        <p:txBody>
          <a:bodyPr/>
          <a:lstStyle/>
          <a:p>
            <a:r>
              <a:rPr lang="en-US"/>
              <a:t>Project Structure</a:t>
            </a:r>
          </a:p>
        </p:txBody>
      </p:sp>
      <p:sp>
        <p:nvSpPr>
          <p:cNvPr id="4" name="Date Placeholder 3">
            <a:extLst>
              <a:ext uri="{FF2B5EF4-FFF2-40B4-BE49-F238E27FC236}">
                <a16:creationId xmlns:a16="http://schemas.microsoft.com/office/drawing/2014/main" id="{B122B9F8-8C40-4B8B-8666-D973A843D1ED}"/>
              </a:ext>
            </a:extLst>
          </p:cNvPr>
          <p:cNvSpPr>
            <a:spLocks noGrp="1"/>
          </p:cNvSpPr>
          <p:nvPr>
            <p:ph type="dt" sz="half" idx="10"/>
          </p:nvPr>
        </p:nvSpPr>
        <p:spPr/>
        <p:txBody>
          <a:bodyPr/>
          <a:lstStyle/>
          <a:p>
            <a:r>
              <a:rPr lang="en-US"/>
              <a:t>João Felipe Pimentel</a:t>
            </a:r>
            <a:endParaRPr lang="pt-BR" dirty="0"/>
          </a:p>
        </p:txBody>
      </p:sp>
      <p:sp>
        <p:nvSpPr>
          <p:cNvPr id="5" name="Footer Placeholder 4">
            <a:extLst>
              <a:ext uri="{FF2B5EF4-FFF2-40B4-BE49-F238E27FC236}">
                <a16:creationId xmlns:a16="http://schemas.microsoft.com/office/drawing/2014/main" id="{14E44D9B-625A-4B21-9774-7B34F571F556}"/>
              </a:ext>
            </a:extLst>
          </p:cNvPr>
          <p:cNvSpPr>
            <a:spLocks noGrp="1"/>
          </p:cNvSpPr>
          <p:nvPr>
            <p:ph type="ftr" sz="quarter" idx="11"/>
          </p:nvPr>
        </p:nvSpPr>
        <p:spPr/>
        <p:txBody>
          <a:bodyPr/>
          <a:lstStyle/>
          <a:p>
            <a:r>
              <a:rPr lang="en-US"/>
              <a:t>Ferramenta de Snowballing</a:t>
            </a:r>
            <a:endParaRPr lang="pt-BR" dirty="0"/>
          </a:p>
        </p:txBody>
      </p:sp>
      <p:sp>
        <p:nvSpPr>
          <p:cNvPr id="6" name="Slide Number Placeholder 5">
            <a:extLst>
              <a:ext uri="{FF2B5EF4-FFF2-40B4-BE49-F238E27FC236}">
                <a16:creationId xmlns:a16="http://schemas.microsoft.com/office/drawing/2014/main" id="{645055A7-8757-473D-8050-CA10B33FE11F}"/>
              </a:ext>
            </a:extLst>
          </p:cNvPr>
          <p:cNvSpPr>
            <a:spLocks noGrp="1"/>
          </p:cNvSpPr>
          <p:nvPr>
            <p:ph type="sldNum" sz="quarter" idx="12"/>
          </p:nvPr>
        </p:nvSpPr>
        <p:spPr/>
        <p:txBody>
          <a:bodyPr/>
          <a:lstStyle/>
          <a:p>
            <a:fld id="{0AAA623A-5D3C-471A-939B-3DC944CAB218}" type="slidenum">
              <a:rPr lang="pt-BR" smtClean="0"/>
              <a:pPr/>
              <a:t>17</a:t>
            </a:fld>
            <a:endParaRPr lang="pt-BR"/>
          </a:p>
        </p:txBody>
      </p:sp>
      <p:sp>
        <p:nvSpPr>
          <p:cNvPr id="8" name="TextBox 7">
            <a:extLst>
              <a:ext uri="{FF2B5EF4-FFF2-40B4-BE49-F238E27FC236}">
                <a16:creationId xmlns:a16="http://schemas.microsoft.com/office/drawing/2014/main" id="{DCD5C754-DA42-4891-A055-620AF3BF04A0}"/>
              </a:ext>
            </a:extLst>
          </p:cNvPr>
          <p:cNvSpPr txBox="1"/>
          <p:nvPr/>
        </p:nvSpPr>
        <p:spPr>
          <a:xfrm>
            <a:off x="563283" y="1070030"/>
            <a:ext cx="4814716" cy="461665"/>
          </a:xfrm>
          <a:prstGeom prst="rect">
            <a:avLst/>
          </a:prstGeom>
          <a:noFill/>
        </p:spPr>
        <p:txBody>
          <a:bodyPr wrap="none" rtlCol="0">
            <a:spAutoFit/>
          </a:bodyPr>
          <a:lstStyle/>
          <a:p>
            <a:r>
              <a:rPr lang="en-US" sz="2400">
                <a:solidFill>
                  <a:schemeClr val="accent4"/>
                </a:solidFill>
              </a:rPr>
              <a:t>database</a:t>
            </a:r>
            <a:r>
              <a:rPr lang="en-US" sz="2400"/>
              <a:t>  -  Snowballing data storage</a:t>
            </a:r>
          </a:p>
        </p:txBody>
      </p:sp>
      <p:sp>
        <p:nvSpPr>
          <p:cNvPr id="14" name="TextBox 13">
            <a:extLst>
              <a:ext uri="{FF2B5EF4-FFF2-40B4-BE49-F238E27FC236}">
                <a16:creationId xmlns:a16="http://schemas.microsoft.com/office/drawing/2014/main" id="{E8D7C2F3-996C-4E48-8B33-19E9F034CFDC}"/>
              </a:ext>
            </a:extLst>
          </p:cNvPr>
          <p:cNvSpPr txBox="1"/>
          <p:nvPr/>
        </p:nvSpPr>
        <p:spPr>
          <a:xfrm>
            <a:off x="563283" y="1559995"/>
            <a:ext cx="3528595" cy="461665"/>
          </a:xfrm>
          <a:prstGeom prst="rect">
            <a:avLst/>
          </a:prstGeom>
          <a:noFill/>
        </p:spPr>
        <p:txBody>
          <a:bodyPr wrap="none" rtlCol="0">
            <a:spAutoFit/>
          </a:bodyPr>
          <a:lstStyle/>
          <a:p>
            <a:r>
              <a:rPr lang="en-US" sz="2400">
                <a:solidFill>
                  <a:schemeClr val="accent4"/>
                </a:solidFill>
              </a:rPr>
              <a:t>files</a:t>
            </a:r>
            <a:r>
              <a:rPr lang="en-US" sz="2400"/>
              <a:t>  -  Papers’ PDF storage</a:t>
            </a:r>
          </a:p>
        </p:txBody>
      </p:sp>
      <p:sp>
        <p:nvSpPr>
          <p:cNvPr id="15" name="TextBox 14">
            <a:extLst>
              <a:ext uri="{FF2B5EF4-FFF2-40B4-BE49-F238E27FC236}">
                <a16:creationId xmlns:a16="http://schemas.microsoft.com/office/drawing/2014/main" id="{BCA9A583-FEE6-4D4D-9906-D55FB26BBE34}"/>
              </a:ext>
            </a:extLst>
          </p:cNvPr>
          <p:cNvSpPr txBox="1"/>
          <p:nvPr/>
        </p:nvSpPr>
        <p:spPr>
          <a:xfrm>
            <a:off x="563283" y="2049960"/>
            <a:ext cx="4305089" cy="461665"/>
          </a:xfrm>
          <a:prstGeom prst="rect">
            <a:avLst/>
          </a:prstGeom>
          <a:noFill/>
        </p:spPr>
        <p:txBody>
          <a:bodyPr wrap="none" rtlCol="0">
            <a:spAutoFit/>
          </a:bodyPr>
          <a:lstStyle/>
          <a:p>
            <a:r>
              <a:rPr lang="en-US" sz="2400">
                <a:solidFill>
                  <a:schemeClr val="bg2">
                    <a:lumMod val="50000"/>
                  </a:schemeClr>
                </a:solidFill>
              </a:rPr>
              <a:t>notebooks</a:t>
            </a:r>
            <a:r>
              <a:rPr lang="en-US" sz="2400"/>
              <a:t>  -  Analysis Notebooks</a:t>
            </a:r>
          </a:p>
        </p:txBody>
      </p:sp>
      <p:sp>
        <p:nvSpPr>
          <p:cNvPr id="16" name="TextBox 15">
            <a:extLst>
              <a:ext uri="{FF2B5EF4-FFF2-40B4-BE49-F238E27FC236}">
                <a16:creationId xmlns:a16="http://schemas.microsoft.com/office/drawing/2014/main" id="{658BFA63-0E12-473E-A1EF-F0C66A490861}"/>
              </a:ext>
            </a:extLst>
          </p:cNvPr>
          <p:cNvSpPr txBox="1"/>
          <p:nvPr/>
        </p:nvSpPr>
        <p:spPr>
          <a:xfrm>
            <a:off x="563283" y="2539925"/>
            <a:ext cx="7802136" cy="461665"/>
          </a:xfrm>
          <a:prstGeom prst="rect">
            <a:avLst/>
          </a:prstGeom>
          <a:noFill/>
        </p:spPr>
        <p:txBody>
          <a:bodyPr wrap="none" rtlCol="0">
            <a:spAutoFit/>
          </a:bodyPr>
          <a:lstStyle/>
          <a:p>
            <a:r>
              <a:rPr lang="en-US" sz="2400" dirty="0"/>
              <a:t>.</a:t>
            </a:r>
            <a:r>
              <a:rPr lang="en-US" sz="2400" dirty="0" err="1"/>
              <a:t>gitignore</a:t>
            </a:r>
            <a:r>
              <a:rPr lang="en-US" sz="2400" dirty="0"/>
              <a:t>  -  Ignores the files directory and Python cache files</a:t>
            </a:r>
          </a:p>
        </p:txBody>
      </p:sp>
      <p:sp>
        <p:nvSpPr>
          <p:cNvPr id="17" name="TextBox 16">
            <a:extLst>
              <a:ext uri="{FF2B5EF4-FFF2-40B4-BE49-F238E27FC236}">
                <a16:creationId xmlns:a16="http://schemas.microsoft.com/office/drawing/2014/main" id="{45C0D631-F92E-4ACE-BCC1-ABE3841F5C4A}"/>
              </a:ext>
            </a:extLst>
          </p:cNvPr>
          <p:cNvSpPr txBox="1"/>
          <p:nvPr/>
        </p:nvSpPr>
        <p:spPr>
          <a:xfrm>
            <a:off x="563283" y="3029890"/>
            <a:ext cx="6517682" cy="461665"/>
          </a:xfrm>
          <a:prstGeom prst="rect">
            <a:avLst/>
          </a:prstGeom>
          <a:noFill/>
        </p:spPr>
        <p:txBody>
          <a:bodyPr wrap="none" rtlCol="0">
            <a:spAutoFit/>
          </a:bodyPr>
          <a:lstStyle/>
          <a:p>
            <a:r>
              <a:rPr lang="en-US" sz="2400" dirty="0" err="1">
                <a:solidFill>
                  <a:schemeClr val="accent6"/>
                </a:solidFill>
              </a:rPr>
              <a:t>Backward.ipynb</a:t>
            </a:r>
            <a:r>
              <a:rPr lang="en-US" sz="2400" dirty="0">
                <a:solidFill>
                  <a:schemeClr val="accent6"/>
                </a:solidFill>
              </a:rPr>
              <a:t>  </a:t>
            </a:r>
            <a:r>
              <a:rPr lang="en-US" sz="2400" dirty="0"/>
              <a:t>-  Supports Backward Snowballing</a:t>
            </a:r>
          </a:p>
        </p:txBody>
      </p:sp>
      <p:sp>
        <p:nvSpPr>
          <p:cNvPr id="18" name="TextBox 17">
            <a:extLst>
              <a:ext uri="{FF2B5EF4-FFF2-40B4-BE49-F238E27FC236}">
                <a16:creationId xmlns:a16="http://schemas.microsoft.com/office/drawing/2014/main" id="{F00F6AD5-832A-47FE-BB44-47CCFA5CF3DD}"/>
              </a:ext>
            </a:extLst>
          </p:cNvPr>
          <p:cNvSpPr txBox="1"/>
          <p:nvPr/>
        </p:nvSpPr>
        <p:spPr>
          <a:xfrm>
            <a:off x="563283" y="3519855"/>
            <a:ext cx="6166303" cy="461665"/>
          </a:xfrm>
          <a:prstGeom prst="rect">
            <a:avLst/>
          </a:prstGeom>
          <a:noFill/>
        </p:spPr>
        <p:txBody>
          <a:bodyPr wrap="none" rtlCol="0">
            <a:spAutoFit/>
          </a:bodyPr>
          <a:lstStyle/>
          <a:p>
            <a:r>
              <a:rPr lang="en-US" sz="2400" dirty="0" err="1">
                <a:solidFill>
                  <a:schemeClr val="accent6"/>
                </a:solidFill>
              </a:rPr>
              <a:t>Forward.ipynb</a:t>
            </a:r>
            <a:r>
              <a:rPr lang="en-US" sz="2400" dirty="0">
                <a:solidFill>
                  <a:schemeClr val="accent6"/>
                </a:solidFill>
              </a:rPr>
              <a:t>  </a:t>
            </a:r>
            <a:r>
              <a:rPr lang="en-US" sz="2400" dirty="0"/>
              <a:t>-  Supports Forward Snowballing</a:t>
            </a:r>
          </a:p>
        </p:txBody>
      </p:sp>
      <p:sp>
        <p:nvSpPr>
          <p:cNvPr id="19" name="TextBox 18">
            <a:extLst>
              <a:ext uri="{FF2B5EF4-FFF2-40B4-BE49-F238E27FC236}">
                <a16:creationId xmlns:a16="http://schemas.microsoft.com/office/drawing/2014/main" id="{7123717B-DCBD-442A-A968-BC715F664EC2}"/>
              </a:ext>
            </a:extLst>
          </p:cNvPr>
          <p:cNvSpPr txBox="1"/>
          <p:nvPr/>
        </p:nvSpPr>
        <p:spPr>
          <a:xfrm>
            <a:off x="563283" y="4009820"/>
            <a:ext cx="5889048" cy="461665"/>
          </a:xfrm>
          <a:prstGeom prst="rect">
            <a:avLst/>
          </a:prstGeom>
          <a:noFill/>
        </p:spPr>
        <p:txBody>
          <a:bodyPr wrap="none" rtlCol="0">
            <a:spAutoFit/>
          </a:bodyPr>
          <a:lstStyle/>
          <a:p>
            <a:r>
              <a:rPr lang="en-US" sz="2400" dirty="0" err="1">
                <a:solidFill>
                  <a:schemeClr val="accent6"/>
                </a:solidFill>
              </a:rPr>
              <a:t>Index.ipynb</a:t>
            </a:r>
            <a:r>
              <a:rPr lang="en-US" sz="2400" dirty="0">
                <a:solidFill>
                  <a:schemeClr val="accent6"/>
                </a:solidFill>
              </a:rPr>
              <a:t>  </a:t>
            </a:r>
            <a:r>
              <a:rPr lang="en-US" sz="2400" dirty="0"/>
              <a:t>-  Describes the Project Structure</a:t>
            </a:r>
          </a:p>
        </p:txBody>
      </p:sp>
      <p:sp>
        <p:nvSpPr>
          <p:cNvPr id="20" name="TextBox 19">
            <a:extLst>
              <a:ext uri="{FF2B5EF4-FFF2-40B4-BE49-F238E27FC236}">
                <a16:creationId xmlns:a16="http://schemas.microsoft.com/office/drawing/2014/main" id="{927A3F41-0645-4761-9C3A-A89D69FBEAA8}"/>
              </a:ext>
            </a:extLst>
          </p:cNvPr>
          <p:cNvSpPr txBox="1"/>
          <p:nvPr/>
        </p:nvSpPr>
        <p:spPr>
          <a:xfrm>
            <a:off x="563283" y="4499785"/>
            <a:ext cx="7623754" cy="461665"/>
          </a:xfrm>
          <a:prstGeom prst="rect">
            <a:avLst/>
          </a:prstGeom>
          <a:noFill/>
        </p:spPr>
        <p:txBody>
          <a:bodyPr wrap="none" rtlCol="0">
            <a:spAutoFit/>
          </a:bodyPr>
          <a:lstStyle/>
          <a:p>
            <a:r>
              <a:rPr lang="en-US" sz="2400" dirty="0" err="1">
                <a:solidFill>
                  <a:schemeClr val="accent6"/>
                </a:solidFill>
              </a:rPr>
              <a:t>Insert.ipynb</a:t>
            </a:r>
            <a:r>
              <a:rPr lang="en-US" sz="2400" dirty="0">
                <a:solidFill>
                  <a:schemeClr val="accent6"/>
                </a:solidFill>
              </a:rPr>
              <a:t>  </a:t>
            </a:r>
            <a:r>
              <a:rPr lang="en-US" sz="2400" dirty="0"/>
              <a:t>-  Supports the insertion of papers from </a:t>
            </a:r>
            <a:r>
              <a:rPr lang="en-US" sz="2400" dirty="0" err="1"/>
              <a:t>BibTex</a:t>
            </a:r>
            <a:endParaRPr lang="en-US" sz="2400" dirty="0"/>
          </a:p>
        </p:txBody>
      </p:sp>
      <p:sp>
        <p:nvSpPr>
          <p:cNvPr id="21" name="TextBox 20">
            <a:extLst>
              <a:ext uri="{FF2B5EF4-FFF2-40B4-BE49-F238E27FC236}">
                <a16:creationId xmlns:a16="http://schemas.microsoft.com/office/drawing/2014/main" id="{FA6A17D0-767A-46ED-9B3C-0400874B0819}"/>
              </a:ext>
            </a:extLst>
          </p:cNvPr>
          <p:cNvSpPr txBox="1"/>
          <p:nvPr/>
        </p:nvSpPr>
        <p:spPr>
          <a:xfrm>
            <a:off x="563283" y="4989750"/>
            <a:ext cx="6736075" cy="461665"/>
          </a:xfrm>
          <a:prstGeom prst="rect">
            <a:avLst/>
          </a:prstGeom>
          <a:noFill/>
        </p:spPr>
        <p:txBody>
          <a:bodyPr wrap="none" rtlCol="0">
            <a:spAutoFit/>
          </a:bodyPr>
          <a:lstStyle/>
          <a:p>
            <a:r>
              <a:rPr lang="en-US" sz="2400" dirty="0" err="1">
                <a:solidFill>
                  <a:schemeClr val="accent6"/>
                </a:solidFill>
              </a:rPr>
              <a:t>Progress.ipynb</a:t>
            </a:r>
            <a:r>
              <a:rPr lang="en-US" sz="2400" dirty="0">
                <a:solidFill>
                  <a:schemeClr val="accent6"/>
                </a:solidFill>
              </a:rPr>
              <a:t>  </a:t>
            </a:r>
            <a:r>
              <a:rPr lang="en-US" sz="2400" dirty="0"/>
              <a:t>-  Monitors the Snowballing progress</a:t>
            </a:r>
          </a:p>
        </p:txBody>
      </p:sp>
      <p:sp>
        <p:nvSpPr>
          <p:cNvPr id="22" name="TextBox 21">
            <a:extLst>
              <a:ext uri="{FF2B5EF4-FFF2-40B4-BE49-F238E27FC236}">
                <a16:creationId xmlns:a16="http://schemas.microsoft.com/office/drawing/2014/main" id="{00B5C7F7-4297-4A9C-8DFF-DFB189F47881}"/>
              </a:ext>
            </a:extLst>
          </p:cNvPr>
          <p:cNvSpPr txBox="1"/>
          <p:nvPr/>
        </p:nvSpPr>
        <p:spPr>
          <a:xfrm>
            <a:off x="563283" y="5479715"/>
            <a:ext cx="8742458" cy="461665"/>
          </a:xfrm>
          <a:prstGeom prst="rect">
            <a:avLst/>
          </a:prstGeom>
          <a:noFill/>
        </p:spPr>
        <p:txBody>
          <a:bodyPr wrap="none" rtlCol="0">
            <a:spAutoFit/>
          </a:bodyPr>
          <a:lstStyle/>
          <a:p>
            <a:r>
              <a:rPr lang="en-US" sz="2400" dirty="0" err="1">
                <a:solidFill>
                  <a:schemeClr val="accent6"/>
                </a:solidFill>
              </a:rPr>
              <a:t>SearchScholar.ipynb</a:t>
            </a:r>
            <a:r>
              <a:rPr lang="en-US" sz="2400" dirty="0">
                <a:solidFill>
                  <a:schemeClr val="accent6"/>
                </a:solidFill>
              </a:rPr>
              <a:t>  </a:t>
            </a:r>
            <a:r>
              <a:rPr lang="en-US" sz="2400" dirty="0"/>
              <a:t>-  Supports the insertion of papers from Scholar</a:t>
            </a:r>
          </a:p>
        </p:txBody>
      </p:sp>
      <p:sp>
        <p:nvSpPr>
          <p:cNvPr id="23" name="TextBox 22">
            <a:extLst>
              <a:ext uri="{FF2B5EF4-FFF2-40B4-BE49-F238E27FC236}">
                <a16:creationId xmlns:a16="http://schemas.microsoft.com/office/drawing/2014/main" id="{567635A7-BA2E-49EB-B099-32EFF5715488}"/>
              </a:ext>
            </a:extLst>
          </p:cNvPr>
          <p:cNvSpPr txBox="1"/>
          <p:nvPr/>
        </p:nvSpPr>
        <p:spPr>
          <a:xfrm>
            <a:off x="563283" y="5969679"/>
            <a:ext cx="6858096" cy="461665"/>
          </a:xfrm>
          <a:prstGeom prst="rect">
            <a:avLst/>
          </a:prstGeom>
          <a:noFill/>
        </p:spPr>
        <p:txBody>
          <a:bodyPr wrap="none" rtlCol="0">
            <a:spAutoFit/>
          </a:bodyPr>
          <a:lstStyle/>
          <a:p>
            <a:r>
              <a:rPr lang="en-US" sz="2400" dirty="0" err="1">
                <a:solidFill>
                  <a:schemeClr val="accent6"/>
                </a:solidFill>
              </a:rPr>
              <a:t>Validate.ipynb</a:t>
            </a:r>
            <a:r>
              <a:rPr lang="en-US" sz="2400" dirty="0">
                <a:solidFill>
                  <a:schemeClr val="accent6"/>
                </a:solidFill>
              </a:rPr>
              <a:t>  </a:t>
            </a:r>
            <a:r>
              <a:rPr lang="en-US" sz="2400" dirty="0"/>
              <a:t>-  Validates and updates the insertions</a:t>
            </a:r>
          </a:p>
        </p:txBody>
      </p:sp>
      <p:pic>
        <p:nvPicPr>
          <p:cNvPr id="27" name="Picture 26">
            <a:extLst>
              <a:ext uri="{FF2B5EF4-FFF2-40B4-BE49-F238E27FC236}">
                <a16:creationId xmlns:a16="http://schemas.microsoft.com/office/drawing/2014/main" id="{5A63757B-A21C-4457-BF8B-DA0FA2FECDFA}"/>
              </a:ext>
            </a:extLst>
          </p:cNvPr>
          <p:cNvPicPr>
            <a:picLocks noChangeAspect="1"/>
          </p:cNvPicPr>
          <p:nvPr/>
        </p:nvPicPr>
        <p:blipFill>
          <a:blip r:embed="rId2"/>
          <a:stretch>
            <a:fillRect/>
          </a:stretch>
        </p:blipFill>
        <p:spPr>
          <a:xfrm>
            <a:off x="158911" y="1093307"/>
            <a:ext cx="344186" cy="415109"/>
          </a:xfrm>
          <a:prstGeom prst="rect">
            <a:avLst/>
          </a:prstGeom>
        </p:spPr>
      </p:pic>
      <p:pic>
        <p:nvPicPr>
          <p:cNvPr id="28" name="Picture 27">
            <a:extLst>
              <a:ext uri="{FF2B5EF4-FFF2-40B4-BE49-F238E27FC236}">
                <a16:creationId xmlns:a16="http://schemas.microsoft.com/office/drawing/2014/main" id="{5DF4E7AE-5C8A-4C64-B90A-DA0A2FBAF67E}"/>
              </a:ext>
            </a:extLst>
          </p:cNvPr>
          <p:cNvPicPr>
            <a:picLocks noChangeAspect="1"/>
          </p:cNvPicPr>
          <p:nvPr/>
        </p:nvPicPr>
        <p:blipFill>
          <a:blip r:embed="rId2"/>
          <a:stretch>
            <a:fillRect/>
          </a:stretch>
        </p:blipFill>
        <p:spPr>
          <a:xfrm>
            <a:off x="158911" y="1570946"/>
            <a:ext cx="344186" cy="415109"/>
          </a:xfrm>
          <a:prstGeom prst="rect">
            <a:avLst/>
          </a:prstGeom>
        </p:spPr>
      </p:pic>
      <p:pic>
        <p:nvPicPr>
          <p:cNvPr id="29" name="Picture 28">
            <a:extLst>
              <a:ext uri="{FF2B5EF4-FFF2-40B4-BE49-F238E27FC236}">
                <a16:creationId xmlns:a16="http://schemas.microsoft.com/office/drawing/2014/main" id="{40B44B74-FC5B-4EDD-84BC-2BDE623ABAC0}"/>
              </a:ext>
            </a:extLst>
          </p:cNvPr>
          <p:cNvPicPr>
            <a:picLocks noChangeAspect="1"/>
          </p:cNvPicPr>
          <p:nvPr/>
        </p:nvPicPr>
        <p:blipFill>
          <a:blip r:embed="rId2"/>
          <a:stretch>
            <a:fillRect/>
          </a:stretch>
        </p:blipFill>
        <p:spPr>
          <a:xfrm>
            <a:off x="158911" y="2048585"/>
            <a:ext cx="344186" cy="415109"/>
          </a:xfrm>
          <a:prstGeom prst="rect">
            <a:avLst/>
          </a:prstGeom>
        </p:spPr>
      </p:pic>
      <p:pic>
        <p:nvPicPr>
          <p:cNvPr id="2054" name="Picture 6" descr="Imagem relacionada">
            <a:extLst>
              <a:ext uri="{FF2B5EF4-FFF2-40B4-BE49-F238E27FC236}">
                <a16:creationId xmlns:a16="http://schemas.microsoft.com/office/drawing/2014/main" id="{D2A91440-2487-492D-9AF7-13F10D71AC2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088" y="3035081"/>
            <a:ext cx="457832" cy="457832"/>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6" descr="Imagem relacionada">
            <a:extLst>
              <a:ext uri="{FF2B5EF4-FFF2-40B4-BE49-F238E27FC236}">
                <a16:creationId xmlns:a16="http://schemas.microsoft.com/office/drawing/2014/main" id="{029A3EF1-462F-48F6-B97B-6F59A9DE234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088" y="3524013"/>
            <a:ext cx="457832" cy="457832"/>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6" descr="Imagem relacionada">
            <a:extLst>
              <a:ext uri="{FF2B5EF4-FFF2-40B4-BE49-F238E27FC236}">
                <a16:creationId xmlns:a16="http://schemas.microsoft.com/office/drawing/2014/main" id="{25350035-959D-4039-99AE-CC281014B2D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088" y="4012945"/>
            <a:ext cx="457832" cy="457832"/>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6" descr="Imagem relacionada">
            <a:extLst>
              <a:ext uri="{FF2B5EF4-FFF2-40B4-BE49-F238E27FC236}">
                <a16:creationId xmlns:a16="http://schemas.microsoft.com/office/drawing/2014/main" id="{6C6557BD-2B51-48E9-88F8-E6354D3788D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088" y="4990809"/>
            <a:ext cx="457832" cy="457832"/>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6" descr="Imagem relacionada">
            <a:extLst>
              <a:ext uri="{FF2B5EF4-FFF2-40B4-BE49-F238E27FC236}">
                <a16:creationId xmlns:a16="http://schemas.microsoft.com/office/drawing/2014/main" id="{C967B6F7-4F7D-49FC-A8A1-574A3B76D56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088" y="4501877"/>
            <a:ext cx="457832" cy="457832"/>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6" descr="Imagem relacionada">
            <a:extLst>
              <a:ext uri="{FF2B5EF4-FFF2-40B4-BE49-F238E27FC236}">
                <a16:creationId xmlns:a16="http://schemas.microsoft.com/office/drawing/2014/main" id="{51C478C5-0790-48DD-8D62-1090ABDC1EE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088" y="5968672"/>
            <a:ext cx="457832" cy="457832"/>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6" descr="Imagem relacionada">
            <a:extLst>
              <a:ext uri="{FF2B5EF4-FFF2-40B4-BE49-F238E27FC236}">
                <a16:creationId xmlns:a16="http://schemas.microsoft.com/office/drawing/2014/main" id="{A9F6D40A-65FA-4BC8-B6C7-6B33BDDB0B6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088" y="5479741"/>
            <a:ext cx="457832" cy="457832"/>
          </a:xfrm>
          <a:prstGeom prst="rect">
            <a:avLst/>
          </a:prstGeom>
          <a:noFill/>
          <a:extLst>
            <a:ext uri="{909E8E84-426E-40DD-AFC4-6F175D3DCCD1}">
              <a14:hiddenFill xmlns:a14="http://schemas.microsoft.com/office/drawing/2010/main">
                <a:solidFill>
                  <a:srgbClr val="FFFFFF"/>
                </a:solidFill>
              </a14:hiddenFill>
            </a:ext>
          </a:extLst>
        </p:spPr>
      </p:pic>
      <p:pic>
        <p:nvPicPr>
          <p:cNvPr id="2048" name="Picture 2047">
            <a:extLst>
              <a:ext uri="{FF2B5EF4-FFF2-40B4-BE49-F238E27FC236}">
                <a16:creationId xmlns:a16="http://schemas.microsoft.com/office/drawing/2014/main" id="{2EC09B5C-507F-4C31-9914-E9AAD43CFDE6}"/>
              </a:ext>
            </a:extLst>
          </p:cNvPr>
          <p:cNvPicPr>
            <a:picLocks noChangeAspect="1"/>
          </p:cNvPicPr>
          <p:nvPr/>
        </p:nvPicPr>
        <p:blipFill>
          <a:blip r:embed="rId4"/>
          <a:stretch>
            <a:fillRect/>
          </a:stretch>
        </p:blipFill>
        <p:spPr>
          <a:xfrm>
            <a:off x="156825" y="2572346"/>
            <a:ext cx="348358" cy="415109"/>
          </a:xfrm>
          <a:prstGeom prst="rect">
            <a:avLst/>
          </a:prstGeom>
        </p:spPr>
      </p:pic>
      <p:sp>
        <p:nvSpPr>
          <p:cNvPr id="30" name="Rectangle 29">
            <a:extLst>
              <a:ext uri="{FF2B5EF4-FFF2-40B4-BE49-F238E27FC236}">
                <a16:creationId xmlns:a16="http://schemas.microsoft.com/office/drawing/2014/main" id="{F084A539-6EB7-474D-9AA6-C8F5F06FE724}"/>
              </a:ext>
            </a:extLst>
          </p:cNvPr>
          <p:cNvSpPr/>
          <p:nvPr/>
        </p:nvSpPr>
        <p:spPr>
          <a:xfrm>
            <a:off x="156825" y="1046922"/>
            <a:ext cx="7452105" cy="476398"/>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0882690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Resultado de imagem para python logo">
            <a:extLst>
              <a:ext uri="{FF2B5EF4-FFF2-40B4-BE49-F238E27FC236}">
                <a16:creationId xmlns:a16="http://schemas.microsoft.com/office/drawing/2014/main" id="{C90AC36A-AD18-4A5B-B751-3254A38862B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2763" y="1187111"/>
            <a:ext cx="353558" cy="35355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C407DF0B-BB16-407F-B3E3-36F3970137AC}"/>
              </a:ext>
            </a:extLst>
          </p:cNvPr>
          <p:cNvSpPr>
            <a:spLocks noGrp="1"/>
          </p:cNvSpPr>
          <p:nvPr>
            <p:ph type="title"/>
          </p:nvPr>
        </p:nvSpPr>
        <p:spPr/>
        <p:txBody>
          <a:bodyPr/>
          <a:lstStyle/>
          <a:p>
            <a:r>
              <a:rPr lang="pt-BR" dirty="0" err="1">
                <a:solidFill>
                  <a:schemeClr val="accent4"/>
                </a:solidFill>
              </a:rPr>
              <a:t>database</a:t>
            </a:r>
            <a:r>
              <a:rPr lang="pt-BR" dirty="0">
                <a:solidFill>
                  <a:schemeClr val="accent4"/>
                </a:solidFill>
              </a:rPr>
              <a:t> </a:t>
            </a:r>
            <a:r>
              <a:rPr lang="pt-BR" dirty="0" err="1"/>
              <a:t>Structure</a:t>
            </a:r>
            <a:endParaRPr lang="en-US" dirty="0"/>
          </a:p>
        </p:txBody>
      </p:sp>
      <p:sp>
        <p:nvSpPr>
          <p:cNvPr id="4" name="Date Placeholder 3">
            <a:extLst>
              <a:ext uri="{FF2B5EF4-FFF2-40B4-BE49-F238E27FC236}">
                <a16:creationId xmlns:a16="http://schemas.microsoft.com/office/drawing/2014/main" id="{B122B9F8-8C40-4B8B-8666-D973A843D1ED}"/>
              </a:ext>
            </a:extLst>
          </p:cNvPr>
          <p:cNvSpPr>
            <a:spLocks noGrp="1"/>
          </p:cNvSpPr>
          <p:nvPr>
            <p:ph type="dt" sz="half" idx="10"/>
          </p:nvPr>
        </p:nvSpPr>
        <p:spPr/>
        <p:txBody>
          <a:bodyPr/>
          <a:lstStyle/>
          <a:p>
            <a:r>
              <a:rPr lang="en-US"/>
              <a:t>João Felipe Pimentel</a:t>
            </a:r>
            <a:endParaRPr lang="pt-BR" dirty="0"/>
          </a:p>
        </p:txBody>
      </p:sp>
      <p:sp>
        <p:nvSpPr>
          <p:cNvPr id="5" name="Footer Placeholder 4">
            <a:extLst>
              <a:ext uri="{FF2B5EF4-FFF2-40B4-BE49-F238E27FC236}">
                <a16:creationId xmlns:a16="http://schemas.microsoft.com/office/drawing/2014/main" id="{14E44D9B-625A-4B21-9774-7B34F571F556}"/>
              </a:ext>
            </a:extLst>
          </p:cNvPr>
          <p:cNvSpPr>
            <a:spLocks noGrp="1"/>
          </p:cNvSpPr>
          <p:nvPr>
            <p:ph type="ftr" sz="quarter" idx="11"/>
          </p:nvPr>
        </p:nvSpPr>
        <p:spPr/>
        <p:txBody>
          <a:bodyPr/>
          <a:lstStyle/>
          <a:p>
            <a:r>
              <a:rPr lang="en-US"/>
              <a:t>Ferramenta de Snowballing</a:t>
            </a:r>
            <a:endParaRPr lang="pt-BR" dirty="0"/>
          </a:p>
        </p:txBody>
      </p:sp>
      <p:sp>
        <p:nvSpPr>
          <p:cNvPr id="6" name="Slide Number Placeholder 5">
            <a:extLst>
              <a:ext uri="{FF2B5EF4-FFF2-40B4-BE49-F238E27FC236}">
                <a16:creationId xmlns:a16="http://schemas.microsoft.com/office/drawing/2014/main" id="{645055A7-8757-473D-8050-CA10B33FE11F}"/>
              </a:ext>
            </a:extLst>
          </p:cNvPr>
          <p:cNvSpPr>
            <a:spLocks noGrp="1"/>
          </p:cNvSpPr>
          <p:nvPr>
            <p:ph type="sldNum" sz="quarter" idx="12"/>
          </p:nvPr>
        </p:nvSpPr>
        <p:spPr/>
        <p:txBody>
          <a:bodyPr/>
          <a:lstStyle/>
          <a:p>
            <a:fld id="{0AAA623A-5D3C-471A-939B-3DC944CAB218}" type="slidenum">
              <a:rPr lang="pt-BR" smtClean="0"/>
              <a:pPr/>
              <a:t>18</a:t>
            </a:fld>
            <a:endParaRPr lang="pt-BR"/>
          </a:p>
        </p:txBody>
      </p:sp>
      <p:sp>
        <p:nvSpPr>
          <p:cNvPr id="23" name="TextBox 22">
            <a:extLst>
              <a:ext uri="{FF2B5EF4-FFF2-40B4-BE49-F238E27FC236}">
                <a16:creationId xmlns:a16="http://schemas.microsoft.com/office/drawing/2014/main" id="{567635A7-BA2E-49EB-B099-32EFF5715488}"/>
              </a:ext>
            </a:extLst>
          </p:cNvPr>
          <p:cNvSpPr txBox="1"/>
          <p:nvPr/>
        </p:nvSpPr>
        <p:spPr>
          <a:xfrm>
            <a:off x="502561" y="5419753"/>
            <a:ext cx="7047186" cy="461665"/>
          </a:xfrm>
          <a:prstGeom prst="rect">
            <a:avLst/>
          </a:prstGeom>
          <a:noFill/>
        </p:spPr>
        <p:txBody>
          <a:bodyPr wrap="none" rtlCol="0">
            <a:spAutoFit/>
          </a:bodyPr>
          <a:lstStyle/>
          <a:p>
            <a:r>
              <a:rPr lang="en-US" sz="2400" dirty="0"/>
              <a:t>citations</a:t>
            </a:r>
            <a:r>
              <a:rPr lang="en-US" sz="2400" dirty="0">
                <a:solidFill>
                  <a:schemeClr val="accent6"/>
                </a:solidFill>
              </a:rPr>
              <a:t>  </a:t>
            </a:r>
            <a:r>
              <a:rPr lang="en-US" sz="2400" dirty="0"/>
              <a:t>-  Stores citations. A file for each related work</a:t>
            </a:r>
          </a:p>
        </p:txBody>
      </p:sp>
      <p:sp>
        <p:nvSpPr>
          <p:cNvPr id="29" name="TextBox 28">
            <a:extLst>
              <a:ext uri="{FF2B5EF4-FFF2-40B4-BE49-F238E27FC236}">
                <a16:creationId xmlns:a16="http://schemas.microsoft.com/office/drawing/2014/main" id="{1B31F389-74A0-4A3E-ADD3-AEEF019B8BAD}"/>
              </a:ext>
            </a:extLst>
          </p:cNvPr>
          <p:cNvSpPr txBox="1"/>
          <p:nvPr/>
        </p:nvSpPr>
        <p:spPr>
          <a:xfrm>
            <a:off x="1024434" y="5960581"/>
            <a:ext cx="5244769" cy="461665"/>
          </a:xfrm>
          <a:prstGeom prst="rect">
            <a:avLst/>
          </a:prstGeom>
          <a:noFill/>
        </p:spPr>
        <p:txBody>
          <a:bodyPr wrap="none" rtlCol="0">
            <a:spAutoFit/>
          </a:bodyPr>
          <a:lstStyle/>
          <a:p>
            <a:r>
              <a:rPr lang="en-US" sz="2400" dirty="0">
                <a:solidFill>
                  <a:srgbClr val="FF0000"/>
                </a:solidFill>
              </a:rPr>
              <a:t>murta2014a.py  </a:t>
            </a:r>
            <a:r>
              <a:rPr lang="en-US" sz="2400" dirty="0"/>
              <a:t>-  Sample file. Remove it</a:t>
            </a:r>
          </a:p>
        </p:txBody>
      </p:sp>
      <p:sp>
        <p:nvSpPr>
          <p:cNvPr id="30" name="TextBox 29">
            <a:extLst>
              <a:ext uri="{FF2B5EF4-FFF2-40B4-BE49-F238E27FC236}">
                <a16:creationId xmlns:a16="http://schemas.microsoft.com/office/drawing/2014/main" id="{A7416766-E0A6-438E-8CEF-00CE077AC6CF}"/>
              </a:ext>
            </a:extLst>
          </p:cNvPr>
          <p:cNvSpPr txBox="1"/>
          <p:nvPr/>
        </p:nvSpPr>
        <p:spPr>
          <a:xfrm>
            <a:off x="502561" y="2141217"/>
            <a:ext cx="7909794" cy="461665"/>
          </a:xfrm>
          <a:prstGeom prst="rect">
            <a:avLst/>
          </a:prstGeom>
          <a:noFill/>
        </p:spPr>
        <p:txBody>
          <a:bodyPr wrap="none" rtlCol="0">
            <a:spAutoFit/>
          </a:bodyPr>
          <a:lstStyle/>
          <a:p>
            <a:r>
              <a:rPr lang="en-US" sz="2400" dirty="0"/>
              <a:t>groups</a:t>
            </a:r>
            <a:r>
              <a:rPr lang="en-US" sz="2400" dirty="0">
                <a:solidFill>
                  <a:schemeClr val="accent6"/>
                </a:solidFill>
              </a:rPr>
              <a:t>  </a:t>
            </a:r>
            <a:r>
              <a:rPr lang="en-US" sz="2400" dirty="0"/>
              <a:t>-  Stores approaches. Ignore this for the search phase</a:t>
            </a:r>
          </a:p>
        </p:txBody>
      </p:sp>
      <p:cxnSp>
        <p:nvCxnSpPr>
          <p:cNvPr id="12" name="Connector: Elbow 11">
            <a:extLst>
              <a:ext uri="{FF2B5EF4-FFF2-40B4-BE49-F238E27FC236}">
                <a16:creationId xmlns:a16="http://schemas.microsoft.com/office/drawing/2014/main" id="{DE8EE147-4853-4CF2-9760-8B846555F559}"/>
              </a:ext>
            </a:extLst>
          </p:cNvPr>
          <p:cNvCxnSpPr>
            <a:cxnSpLocks/>
          </p:cNvCxnSpPr>
          <p:nvPr/>
        </p:nvCxnSpPr>
        <p:spPr>
          <a:xfrm rot="16200000" flipH="1">
            <a:off x="255750" y="5920030"/>
            <a:ext cx="344512" cy="25094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5808010D-7563-4E30-8907-F1CE7012B02B}"/>
              </a:ext>
            </a:extLst>
          </p:cNvPr>
          <p:cNvSpPr txBox="1"/>
          <p:nvPr/>
        </p:nvSpPr>
        <p:spPr>
          <a:xfrm>
            <a:off x="502561" y="2642134"/>
            <a:ext cx="2876941" cy="461665"/>
          </a:xfrm>
          <a:prstGeom prst="rect">
            <a:avLst/>
          </a:prstGeom>
          <a:noFill/>
        </p:spPr>
        <p:txBody>
          <a:bodyPr wrap="none" rtlCol="0">
            <a:spAutoFit/>
          </a:bodyPr>
          <a:lstStyle/>
          <a:p>
            <a:r>
              <a:rPr lang="en-US" sz="2400" dirty="0"/>
              <a:t>work</a:t>
            </a:r>
            <a:r>
              <a:rPr lang="en-US" sz="2400" dirty="0">
                <a:solidFill>
                  <a:schemeClr val="accent6"/>
                </a:solidFill>
              </a:rPr>
              <a:t>  </a:t>
            </a:r>
            <a:r>
              <a:rPr lang="en-US" sz="2400" dirty="0"/>
              <a:t>-  Stores papers</a:t>
            </a:r>
          </a:p>
        </p:txBody>
      </p:sp>
      <p:sp>
        <p:nvSpPr>
          <p:cNvPr id="35" name="TextBox 34">
            <a:extLst>
              <a:ext uri="{FF2B5EF4-FFF2-40B4-BE49-F238E27FC236}">
                <a16:creationId xmlns:a16="http://schemas.microsoft.com/office/drawing/2014/main" id="{2FFEDC1A-A16C-4A8F-9C86-7BF10F563A0E}"/>
              </a:ext>
            </a:extLst>
          </p:cNvPr>
          <p:cNvSpPr txBox="1"/>
          <p:nvPr/>
        </p:nvSpPr>
        <p:spPr>
          <a:xfrm>
            <a:off x="1024434" y="3155133"/>
            <a:ext cx="5294270" cy="461665"/>
          </a:xfrm>
          <a:prstGeom prst="rect">
            <a:avLst/>
          </a:prstGeom>
          <a:noFill/>
        </p:spPr>
        <p:txBody>
          <a:bodyPr wrap="none" rtlCol="0">
            <a:spAutoFit/>
          </a:bodyPr>
          <a:lstStyle/>
          <a:p>
            <a:r>
              <a:rPr lang="en-US" sz="2400" dirty="0">
                <a:solidFill>
                  <a:srgbClr val="FF0000"/>
                </a:solidFill>
              </a:rPr>
              <a:t>y2008.py  </a:t>
            </a:r>
            <a:r>
              <a:rPr lang="en-US" sz="2400" dirty="0"/>
              <a:t>-  Papers from 2008. Remove it</a:t>
            </a:r>
          </a:p>
        </p:txBody>
      </p:sp>
      <p:sp>
        <p:nvSpPr>
          <p:cNvPr id="37" name="TextBox 36">
            <a:extLst>
              <a:ext uri="{FF2B5EF4-FFF2-40B4-BE49-F238E27FC236}">
                <a16:creationId xmlns:a16="http://schemas.microsoft.com/office/drawing/2014/main" id="{5C7A4205-7B4B-41E4-B87C-066E9C80A8C9}"/>
              </a:ext>
            </a:extLst>
          </p:cNvPr>
          <p:cNvSpPr txBox="1"/>
          <p:nvPr/>
        </p:nvSpPr>
        <p:spPr>
          <a:xfrm>
            <a:off x="1024434" y="3739484"/>
            <a:ext cx="5294270" cy="461665"/>
          </a:xfrm>
          <a:prstGeom prst="rect">
            <a:avLst/>
          </a:prstGeom>
          <a:noFill/>
        </p:spPr>
        <p:txBody>
          <a:bodyPr wrap="none" rtlCol="0">
            <a:spAutoFit/>
          </a:bodyPr>
          <a:lstStyle/>
          <a:p>
            <a:r>
              <a:rPr lang="en-US" sz="2400" dirty="0">
                <a:solidFill>
                  <a:srgbClr val="FF0000"/>
                </a:solidFill>
              </a:rPr>
              <a:t>y2014.py  </a:t>
            </a:r>
            <a:r>
              <a:rPr lang="en-US" sz="2400" dirty="0"/>
              <a:t>-  Papers from 2014. Remove it</a:t>
            </a:r>
          </a:p>
        </p:txBody>
      </p:sp>
      <p:sp>
        <p:nvSpPr>
          <p:cNvPr id="39" name="TextBox 38">
            <a:extLst>
              <a:ext uri="{FF2B5EF4-FFF2-40B4-BE49-F238E27FC236}">
                <a16:creationId xmlns:a16="http://schemas.microsoft.com/office/drawing/2014/main" id="{409A4C37-4988-47A2-968F-9EF87C7E37D8}"/>
              </a:ext>
            </a:extLst>
          </p:cNvPr>
          <p:cNvSpPr txBox="1"/>
          <p:nvPr/>
        </p:nvSpPr>
        <p:spPr>
          <a:xfrm>
            <a:off x="1024434" y="4323835"/>
            <a:ext cx="5294270" cy="461665"/>
          </a:xfrm>
          <a:prstGeom prst="rect">
            <a:avLst/>
          </a:prstGeom>
          <a:noFill/>
        </p:spPr>
        <p:txBody>
          <a:bodyPr wrap="none" rtlCol="0">
            <a:spAutoFit/>
          </a:bodyPr>
          <a:lstStyle/>
          <a:p>
            <a:r>
              <a:rPr lang="en-US" sz="2400" dirty="0">
                <a:solidFill>
                  <a:srgbClr val="FF0000"/>
                </a:solidFill>
              </a:rPr>
              <a:t>y2015.py  </a:t>
            </a:r>
            <a:r>
              <a:rPr lang="en-US" sz="2400" dirty="0"/>
              <a:t>-  Papers from 2015. Remove it</a:t>
            </a:r>
          </a:p>
        </p:txBody>
      </p:sp>
      <p:sp>
        <p:nvSpPr>
          <p:cNvPr id="41" name="TextBox 40">
            <a:extLst>
              <a:ext uri="{FF2B5EF4-FFF2-40B4-BE49-F238E27FC236}">
                <a16:creationId xmlns:a16="http://schemas.microsoft.com/office/drawing/2014/main" id="{CF530715-07CC-407B-9C92-35E6ECE06175}"/>
              </a:ext>
            </a:extLst>
          </p:cNvPr>
          <p:cNvSpPr txBox="1"/>
          <p:nvPr/>
        </p:nvSpPr>
        <p:spPr>
          <a:xfrm>
            <a:off x="1024434" y="4908186"/>
            <a:ext cx="6439199" cy="461665"/>
          </a:xfrm>
          <a:prstGeom prst="rect">
            <a:avLst/>
          </a:prstGeom>
          <a:noFill/>
        </p:spPr>
        <p:txBody>
          <a:bodyPr wrap="none" rtlCol="0">
            <a:spAutoFit/>
          </a:bodyPr>
          <a:lstStyle/>
          <a:p>
            <a:r>
              <a:rPr lang="en-US" sz="2400" dirty="0"/>
              <a:t>y9999.py  -  Papers without year. </a:t>
            </a:r>
            <a:r>
              <a:rPr lang="en-US" sz="2400" b="1" dirty="0"/>
              <a:t>Do not</a:t>
            </a:r>
            <a:r>
              <a:rPr lang="en-US" sz="2400" dirty="0"/>
              <a:t> remove it</a:t>
            </a:r>
          </a:p>
        </p:txBody>
      </p:sp>
      <p:sp>
        <p:nvSpPr>
          <p:cNvPr id="13" name="Right Brace 12">
            <a:extLst>
              <a:ext uri="{FF2B5EF4-FFF2-40B4-BE49-F238E27FC236}">
                <a16:creationId xmlns:a16="http://schemas.microsoft.com/office/drawing/2014/main" id="{26E6D7DA-C0D1-4696-9835-767CDD2D179D}"/>
              </a:ext>
            </a:extLst>
          </p:cNvPr>
          <p:cNvSpPr/>
          <p:nvPr/>
        </p:nvSpPr>
        <p:spPr>
          <a:xfrm>
            <a:off x="6096000" y="3155133"/>
            <a:ext cx="457200" cy="1694076"/>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2" name="TextBox 41">
            <a:extLst>
              <a:ext uri="{FF2B5EF4-FFF2-40B4-BE49-F238E27FC236}">
                <a16:creationId xmlns:a16="http://schemas.microsoft.com/office/drawing/2014/main" id="{A3D8C2D1-4BCF-4BF5-932F-7DB8A690ECE0}"/>
              </a:ext>
            </a:extLst>
          </p:cNvPr>
          <p:cNvSpPr txBox="1"/>
          <p:nvPr/>
        </p:nvSpPr>
        <p:spPr>
          <a:xfrm>
            <a:off x="6629400" y="3588603"/>
            <a:ext cx="1104790" cy="830997"/>
          </a:xfrm>
          <a:prstGeom prst="rect">
            <a:avLst/>
          </a:prstGeom>
          <a:noFill/>
        </p:spPr>
        <p:txBody>
          <a:bodyPr wrap="none" rtlCol="0">
            <a:spAutoFit/>
          </a:bodyPr>
          <a:lstStyle/>
          <a:p>
            <a:pPr algn="ctr"/>
            <a:r>
              <a:rPr lang="en-US" sz="2400" dirty="0"/>
              <a:t>Sample</a:t>
            </a:r>
            <a:br>
              <a:rPr lang="en-US" sz="2400" dirty="0"/>
            </a:br>
            <a:r>
              <a:rPr lang="en-US" sz="2400" dirty="0"/>
              <a:t>Files</a:t>
            </a:r>
          </a:p>
        </p:txBody>
      </p:sp>
      <p:sp>
        <p:nvSpPr>
          <p:cNvPr id="44" name="TextBox 43">
            <a:extLst>
              <a:ext uri="{FF2B5EF4-FFF2-40B4-BE49-F238E27FC236}">
                <a16:creationId xmlns:a16="http://schemas.microsoft.com/office/drawing/2014/main" id="{08AEEF0E-E60B-4BC7-B78B-A1A499ECFFAA}"/>
              </a:ext>
            </a:extLst>
          </p:cNvPr>
          <p:cNvSpPr txBox="1"/>
          <p:nvPr/>
        </p:nvSpPr>
        <p:spPr>
          <a:xfrm>
            <a:off x="502561" y="1139381"/>
            <a:ext cx="4319837" cy="461665"/>
          </a:xfrm>
          <a:prstGeom prst="rect">
            <a:avLst/>
          </a:prstGeom>
          <a:noFill/>
        </p:spPr>
        <p:txBody>
          <a:bodyPr wrap="none" rtlCol="0">
            <a:spAutoFit/>
          </a:bodyPr>
          <a:lstStyle/>
          <a:p>
            <a:r>
              <a:rPr lang="en-US" sz="2400" dirty="0"/>
              <a:t>__init__.py  -  Basic configuration</a:t>
            </a:r>
          </a:p>
        </p:txBody>
      </p:sp>
      <p:sp>
        <p:nvSpPr>
          <p:cNvPr id="46" name="TextBox 45">
            <a:extLst>
              <a:ext uri="{FF2B5EF4-FFF2-40B4-BE49-F238E27FC236}">
                <a16:creationId xmlns:a16="http://schemas.microsoft.com/office/drawing/2014/main" id="{9B701C35-DEB7-41C3-9A59-33455ABECA1A}"/>
              </a:ext>
            </a:extLst>
          </p:cNvPr>
          <p:cNvSpPr txBox="1"/>
          <p:nvPr/>
        </p:nvSpPr>
        <p:spPr>
          <a:xfrm>
            <a:off x="502561" y="1640299"/>
            <a:ext cx="4812984" cy="461665"/>
          </a:xfrm>
          <a:prstGeom prst="rect">
            <a:avLst/>
          </a:prstGeom>
          <a:noFill/>
        </p:spPr>
        <p:txBody>
          <a:bodyPr wrap="none" rtlCol="0">
            <a:spAutoFit/>
          </a:bodyPr>
          <a:lstStyle/>
          <a:p>
            <a:r>
              <a:rPr lang="en-US" sz="2400" dirty="0"/>
              <a:t>places.py  -  Stores publication places</a:t>
            </a:r>
          </a:p>
        </p:txBody>
      </p:sp>
      <p:cxnSp>
        <p:nvCxnSpPr>
          <p:cNvPr id="47" name="Connector: Elbow 46">
            <a:extLst>
              <a:ext uri="{FF2B5EF4-FFF2-40B4-BE49-F238E27FC236}">
                <a16:creationId xmlns:a16="http://schemas.microsoft.com/office/drawing/2014/main" id="{A94F245C-832D-4A6E-8A93-ABF433F03BF4}"/>
              </a:ext>
            </a:extLst>
          </p:cNvPr>
          <p:cNvCxnSpPr>
            <a:cxnSpLocks/>
          </p:cNvCxnSpPr>
          <p:nvPr/>
        </p:nvCxnSpPr>
        <p:spPr>
          <a:xfrm rot="16200000" flipH="1">
            <a:off x="269665" y="3128497"/>
            <a:ext cx="316682" cy="25094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Connector: Elbow 50">
            <a:extLst>
              <a:ext uri="{FF2B5EF4-FFF2-40B4-BE49-F238E27FC236}">
                <a16:creationId xmlns:a16="http://schemas.microsoft.com/office/drawing/2014/main" id="{3B56D216-0EB2-40E9-91C5-F144693B55DF}"/>
              </a:ext>
            </a:extLst>
          </p:cNvPr>
          <p:cNvCxnSpPr>
            <a:cxnSpLocks/>
          </p:cNvCxnSpPr>
          <p:nvPr/>
        </p:nvCxnSpPr>
        <p:spPr>
          <a:xfrm rot="16200000" flipH="1">
            <a:off x="-20153" y="3418314"/>
            <a:ext cx="896319" cy="25094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Connector: Elbow 53">
            <a:extLst>
              <a:ext uri="{FF2B5EF4-FFF2-40B4-BE49-F238E27FC236}">
                <a16:creationId xmlns:a16="http://schemas.microsoft.com/office/drawing/2014/main" id="{A595760F-0841-41A7-AB5A-92DBE162B913}"/>
              </a:ext>
            </a:extLst>
          </p:cNvPr>
          <p:cNvCxnSpPr>
            <a:cxnSpLocks/>
          </p:cNvCxnSpPr>
          <p:nvPr/>
        </p:nvCxnSpPr>
        <p:spPr>
          <a:xfrm rot="16200000" flipH="1">
            <a:off x="-320198" y="3718359"/>
            <a:ext cx="1496409" cy="25094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Connector: Elbow 56">
            <a:extLst>
              <a:ext uri="{FF2B5EF4-FFF2-40B4-BE49-F238E27FC236}">
                <a16:creationId xmlns:a16="http://schemas.microsoft.com/office/drawing/2014/main" id="{58A3B98D-4E70-4621-A0A5-28C24DB9CB1E}"/>
              </a:ext>
            </a:extLst>
          </p:cNvPr>
          <p:cNvCxnSpPr>
            <a:cxnSpLocks/>
          </p:cNvCxnSpPr>
          <p:nvPr/>
        </p:nvCxnSpPr>
        <p:spPr>
          <a:xfrm rot="16200000" flipH="1">
            <a:off x="-606862" y="4005023"/>
            <a:ext cx="2069736" cy="25094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pic>
        <p:nvPicPr>
          <p:cNvPr id="60" name="Picture 59">
            <a:extLst>
              <a:ext uri="{FF2B5EF4-FFF2-40B4-BE49-F238E27FC236}">
                <a16:creationId xmlns:a16="http://schemas.microsoft.com/office/drawing/2014/main" id="{65C117DD-785B-4529-9497-BC8EB0D1D5F6}"/>
              </a:ext>
            </a:extLst>
          </p:cNvPr>
          <p:cNvPicPr>
            <a:picLocks noChangeAspect="1"/>
          </p:cNvPicPr>
          <p:nvPr/>
        </p:nvPicPr>
        <p:blipFill>
          <a:blip r:embed="rId3"/>
          <a:stretch>
            <a:fillRect/>
          </a:stretch>
        </p:blipFill>
        <p:spPr>
          <a:xfrm>
            <a:off x="127449" y="2207834"/>
            <a:ext cx="344186" cy="415109"/>
          </a:xfrm>
          <a:prstGeom prst="rect">
            <a:avLst/>
          </a:prstGeom>
        </p:spPr>
      </p:pic>
      <p:pic>
        <p:nvPicPr>
          <p:cNvPr id="68" name="Picture 2" descr="Resultado de imagem para python logo">
            <a:extLst>
              <a:ext uri="{FF2B5EF4-FFF2-40B4-BE49-F238E27FC236}">
                <a16:creationId xmlns:a16="http://schemas.microsoft.com/office/drawing/2014/main" id="{F0F026E9-0249-48C6-B0F8-3EDA532B775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2763" y="1736646"/>
            <a:ext cx="353558" cy="353558"/>
          </a:xfrm>
          <a:prstGeom prst="rect">
            <a:avLst/>
          </a:prstGeom>
          <a:noFill/>
          <a:extLst>
            <a:ext uri="{909E8E84-426E-40DD-AFC4-6F175D3DCCD1}">
              <a14:hiddenFill xmlns:a14="http://schemas.microsoft.com/office/drawing/2010/main">
                <a:solidFill>
                  <a:srgbClr val="FFFFFF"/>
                </a:solidFill>
              </a14:hiddenFill>
            </a:ext>
          </a:extLst>
        </p:spPr>
      </p:pic>
      <p:pic>
        <p:nvPicPr>
          <p:cNvPr id="69" name="Picture 2" descr="Resultado de imagem para python logo">
            <a:extLst>
              <a:ext uri="{FF2B5EF4-FFF2-40B4-BE49-F238E27FC236}">
                <a16:creationId xmlns:a16="http://schemas.microsoft.com/office/drawing/2014/main" id="{5D321A3E-E0FB-45E3-A3A1-BF0F68BCA45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9109" y="3236790"/>
            <a:ext cx="353558" cy="353558"/>
          </a:xfrm>
          <a:prstGeom prst="rect">
            <a:avLst/>
          </a:prstGeom>
          <a:noFill/>
          <a:extLst>
            <a:ext uri="{909E8E84-426E-40DD-AFC4-6F175D3DCCD1}">
              <a14:hiddenFill xmlns:a14="http://schemas.microsoft.com/office/drawing/2010/main">
                <a:solidFill>
                  <a:srgbClr val="FFFFFF"/>
                </a:solidFill>
              </a14:hiddenFill>
            </a:ext>
          </a:extLst>
        </p:spPr>
      </p:pic>
      <p:pic>
        <p:nvPicPr>
          <p:cNvPr id="70" name="Picture 2" descr="Resultado de imagem para python logo">
            <a:extLst>
              <a:ext uri="{FF2B5EF4-FFF2-40B4-BE49-F238E27FC236}">
                <a16:creationId xmlns:a16="http://schemas.microsoft.com/office/drawing/2014/main" id="{94AAEA77-3C01-4097-918D-EFC867F7C44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9109" y="3822229"/>
            <a:ext cx="353558" cy="353558"/>
          </a:xfrm>
          <a:prstGeom prst="rect">
            <a:avLst/>
          </a:prstGeom>
          <a:noFill/>
          <a:extLst>
            <a:ext uri="{909E8E84-426E-40DD-AFC4-6F175D3DCCD1}">
              <a14:hiddenFill xmlns:a14="http://schemas.microsoft.com/office/drawing/2010/main">
                <a:solidFill>
                  <a:srgbClr val="FFFFFF"/>
                </a:solidFill>
              </a14:hiddenFill>
            </a:ext>
          </a:extLst>
        </p:spPr>
      </p:pic>
      <p:pic>
        <p:nvPicPr>
          <p:cNvPr id="71" name="Picture 2" descr="Resultado de imagem para python logo">
            <a:extLst>
              <a:ext uri="{FF2B5EF4-FFF2-40B4-BE49-F238E27FC236}">
                <a16:creationId xmlns:a16="http://schemas.microsoft.com/office/drawing/2014/main" id="{82A8CEB0-71E8-4EAF-8E16-8BEBAFE0FC8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9109" y="4407668"/>
            <a:ext cx="353558" cy="353558"/>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2" descr="Resultado de imagem para python logo">
            <a:extLst>
              <a:ext uri="{FF2B5EF4-FFF2-40B4-BE49-F238E27FC236}">
                <a16:creationId xmlns:a16="http://schemas.microsoft.com/office/drawing/2014/main" id="{8473B878-0ABE-4F5B-B4BB-41BE39D1957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9109" y="4993106"/>
            <a:ext cx="353558" cy="353558"/>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2" descr="Resultado de imagem para python logo">
            <a:extLst>
              <a:ext uri="{FF2B5EF4-FFF2-40B4-BE49-F238E27FC236}">
                <a16:creationId xmlns:a16="http://schemas.microsoft.com/office/drawing/2014/main" id="{398429B3-B818-4413-B688-2F69D435000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9109" y="6037212"/>
            <a:ext cx="353558" cy="353558"/>
          </a:xfrm>
          <a:prstGeom prst="rect">
            <a:avLst/>
          </a:prstGeom>
          <a:noFill/>
          <a:extLst>
            <a:ext uri="{909E8E84-426E-40DD-AFC4-6F175D3DCCD1}">
              <a14:hiddenFill xmlns:a14="http://schemas.microsoft.com/office/drawing/2010/main">
                <a:solidFill>
                  <a:srgbClr val="FFFFFF"/>
                </a:solidFill>
              </a14:hiddenFill>
            </a:ext>
          </a:extLst>
        </p:spPr>
      </p:pic>
      <p:pic>
        <p:nvPicPr>
          <p:cNvPr id="74" name="Picture 73">
            <a:extLst>
              <a:ext uri="{FF2B5EF4-FFF2-40B4-BE49-F238E27FC236}">
                <a16:creationId xmlns:a16="http://schemas.microsoft.com/office/drawing/2014/main" id="{4B1E12A4-578D-4855-9052-46CDEAEE42CA}"/>
              </a:ext>
            </a:extLst>
          </p:cNvPr>
          <p:cNvPicPr>
            <a:picLocks noChangeAspect="1"/>
          </p:cNvPicPr>
          <p:nvPr/>
        </p:nvPicPr>
        <p:blipFill>
          <a:blip r:embed="rId3"/>
          <a:stretch>
            <a:fillRect/>
          </a:stretch>
        </p:blipFill>
        <p:spPr>
          <a:xfrm>
            <a:off x="127449" y="2670600"/>
            <a:ext cx="344186" cy="415109"/>
          </a:xfrm>
          <a:prstGeom prst="rect">
            <a:avLst/>
          </a:prstGeom>
        </p:spPr>
      </p:pic>
      <p:pic>
        <p:nvPicPr>
          <p:cNvPr id="75" name="Picture 74">
            <a:extLst>
              <a:ext uri="{FF2B5EF4-FFF2-40B4-BE49-F238E27FC236}">
                <a16:creationId xmlns:a16="http://schemas.microsoft.com/office/drawing/2014/main" id="{B8294673-B3CA-4FAE-B329-57531CC32F3C}"/>
              </a:ext>
            </a:extLst>
          </p:cNvPr>
          <p:cNvPicPr>
            <a:picLocks noChangeAspect="1"/>
          </p:cNvPicPr>
          <p:nvPr/>
        </p:nvPicPr>
        <p:blipFill>
          <a:blip r:embed="rId3"/>
          <a:stretch>
            <a:fillRect/>
          </a:stretch>
        </p:blipFill>
        <p:spPr>
          <a:xfrm>
            <a:off x="138491" y="5445702"/>
            <a:ext cx="344186" cy="415109"/>
          </a:xfrm>
          <a:prstGeom prst="rect">
            <a:avLst/>
          </a:prstGeom>
        </p:spPr>
      </p:pic>
    </p:spTree>
    <p:extLst>
      <p:ext uri="{BB962C8B-B14F-4D97-AF65-F5344CB8AC3E}">
        <p14:creationId xmlns:p14="http://schemas.microsoft.com/office/powerpoint/2010/main" val="22059582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D87D55-B987-4BB7-9F49-42DCDEAA77FD}"/>
              </a:ext>
            </a:extLst>
          </p:cNvPr>
          <p:cNvSpPr>
            <a:spLocks noGrp="1"/>
          </p:cNvSpPr>
          <p:nvPr>
            <p:ph type="title"/>
          </p:nvPr>
        </p:nvSpPr>
        <p:spPr/>
        <p:txBody>
          <a:bodyPr/>
          <a:lstStyle/>
          <a:p>
            <a:r>
              <a:rPr lang="en-US">
                <a:solidFill>
                  <a:schemeClr val="accent4"/>
                </a:solidFill>
              </a:rPr>
              <a:t>places.py </a:t>
            </a:r>
            <a:r>
              <a:rPr lang="en-US"/>
              <a:t>Source Code</a:t>
            </a:r>
          </a:p>
        </p:txBody>
      </p:sp>
      <p:sp>
        <p:nvSpPr>
          <p:cNvPr id="3" name="Content Placeholder 2">
            <a:extLst>
              <a:ext uri="{FF2B5EF4-FFF2-40B4-BE49-F238E27FC236}">
                <a16:creationId xmlns:a16="http://schemas.microsoft.com/office/drawing/2014/main" id="{D88CA4DC-7F26-4C72-8813-9791C08AA88E}"/>
              </a:ext>
            </a:extLst>
          </p:cNvPr>
          <p:cNvSpPr>
            <a:spLocks noGrp="1"/>
          </p:cNvSpPr>
          <p:nvPr>
            <p:ph idx="1"/>
          </p:nvPr>
        </p:nvSpPr>
        <p:spPr>
          <a:xfrm>
            <a:off x="533400" y="1628800"/>
            <a:ext cx="8359080" cy="4608512"/>
          </a:xfrm>
        </p:spPr>
        <p:txBody>
          <a:bodyPr>
            <a:normAutofit fontScale="92500"/>
          </a:bodyPr>
          <a:lstStyle/>
          <a:p>
            <a:pPr marL="0" indent="0">
              <a:buNone/>
            </a:pPr>
            <a:r>
              <a:rPr lang="en-US" dirty="0"/>
              <a:t>from </a:t>
            </a:r>
            <a:r>
              <a:rPr lang="en-US" dirty="0" err="1"/>
              <a:t>snowballing.models</a:t>
            </a:r>
            <a:r>
              <a:rPr lang="en-US" dirty="0"/>
              <a:t> import Place, DB</a:t>
            </a:r>
          </a:p>
          <a:p>
            <a:pPr marL="0" indent="0">
              <a:buNone/>
            </a:pPr>
            <a:r>
              <a:rPr lang="en-US" dirty="0"/>
              <a:t>from </a:t>
            </a:r>
            <a:r>
              <a:rPr lang="en-US" dirty="0" err="1"/>
              <a:t>snowballing.common_places</a:t>
            </a:r>
            <a:r>
              <a:rPr lang="en-US" dirty="0"/>
              <a:t> import *</a:t>
            </a:r>
          </a:p>
          <a:p>
            <a:pPr marL="0" indent="0">
              <a:buNone/>
            </a:pPr>
            <a:endParaRPr lang="en-US" dirty="0"/>
          </a:p>
          <a:p>
            <a:pPr marL="0" indent="0">
              <a:buNone/>
            </a:pPr>
            <a:r>
              <a:rPr lang="en-US" dirty="0"/>
              <a:t>IPAW = conference("IPAW", "International Provenance and Annotation Workshop")</a:t>
            </a:r>
          </a:p>
          <a:p>
            <a:pPr marL="0" indent="0">
              <a:buNone/>
            </a:pPr>
            <a:r>
              <a:rPr lang="fr-FR" dirty="0"/>
              <a:t>CSUR = journal("CSUR", "ACM </a:t>
            </a:r>
            <a:r>
              <a:rPr lang="fr-FR" dirty="0" err="1"/>
              <a:t>Computing</a:t>
            </a:r>
            <a:r>
              <a:rPr lang="fr-FR" dirty="0"/>
              <a:t> </a:t>
            </a:r>
            <a:r>
              <a:rPr lang="fr-FR" dirty="0" err="1"/>
              <a:t>Surveys</a:t>
            </a:r>
            <a:r>
              <a:rPr lang="fr-FR" dirty="0"/>
              <a:t>")</a:t>
            </a:r>
          </a:p>
          <a:p>
            <a:pPr marL="0" indent="0">
              <a:buNone/>
            </a:pPr>
            <a:endParaRPr lang="en-US" dirty="0"/>
          </a:p>
          <a:p>
            <a:pPr marL="0" indent="0">
              <a:buNone/>
            </a:pPr>
            <a:r>
              <a:rPr lang="en-US" dirty="0" err="1"/>
              <a:t>arXiv</a:t>
            </a:r>
            <a:r>
              <a:rPr lang="en-US" dirty="0"/>
              <a:t> = DB(Place("</a:t>
            </a:r>
            <a:r>
              <a:rPr lang="en-US" dirty="0" err="1"/>
              <a:t>arXiv</a:t>
            </a:r>
            <a:r>
              <a:rPr lang="en-US" dirty="0"/>
              <a:t>", "</a:t>
            </a:r>
            <a:r>
              <a:rPr lang="en-US" dirty="0" err="1"/>
              <a:t>arXiv</a:t>
            </a:r>
            <a:r>
              <a:rPr lang="en-US" dirty="0"/>
              <a:t>", "Archive"))</a:t>
            </a:r>
          </a:p>
          <a:p>
            <a:pPr marL="0" indent="0">
              <a:buNone/>
            </a:pPr>
            <a:endParaRPr lang="en-US" dirty="0"/>
          </a:p>
        </p:txBody>
      </p:sp>
      <p:sp>
        <p:nvSpPr>
          <p:cNvPr id="4" name="Date Placeholder 3">
            <a:extLst>
              <a:ext uri="{FF2B5EF4-FFF2-40B4-BE49-F238E27FC236}">
                <a16:creationId xmlns:a16="http://schemas.microsoft.com/office/drawing/2014/main" id="{78102B44-1DC4-4BC3-8B7D-FC155F98859D}"/>
              </a:ext>
            </a:extLst>
          </p:cNvPr>
          <p:cNvSpPr>
            <a:spLocks noGrp="1"/>
          </p:cNvSpPr>
          <p:nvPr>
            <p:ph type="dt" sz="half" idx="10"/>
          </p:nvPr>
        </p:nvSpPr>
        <p:spPr/>
        <p:txBody>
          <a:bodyPr/>
          <a:lstStyle/>
          <a:p>
            <a:r>
              <a:rPr lang="en-US"/>
              <a:t>João Felipe Pimentel</a:t>
            </a:r>
            <a:endParaRPr lang="pt-BR" dirty="0"/>
          </a:p>
        </p:txBody>
      </p:sp>
      <p:sp>
        <p:nvSpPr>
          <p:cNvPr id="5" name="Footer Placeholder 4">
            <a:extLst>
              <a:ext uri="{FF2B5EF4-FFF2-40B4-BE49-F238E27FC236}">
                <a16:creationId xmlns:a16="http://schemas.microsoft.com/office/drawing/2014/main" id="{E4D59880-2B64-4BDB-96A6-E5CAD8544D0A}"/>
              </a:ext>
            </a:extLst>
          </p:cNvPr>
          <p:cNvSpPr>
            <a:spLocks noGrp="1"/>
          </p:cNvSpPr>
          <p:nvPr>
            <p:ph type="ftr" sz="quarter" idx="11"/>
          </p:nvPr>
        </p:nvSpPr>
        <p:spPr/>
        <p:txBody>
          <a:bodyPr/>
          <a:lstStyle/>
          <a:p>
            <a:r>
              <a:rPr lang="en-US"/>
              <a:t>Ferramenta de Snowballing</a:t>
            </a:r>
            <a:endParaRPr lang="pt-BR" dirty="0"/>
          </a:p>
        </p:txBody>
      </p:sp>
      <p:sp>
        <p:nvSpPr>
          <p:cNvPr id="6" name="Slide Number Placeholder 5">
            <a:extLst>
              <a:ext uri="{FF2B5EF4-FFF2-40B4-BE49-F238E27FC236}">
                <a16:creationId xmlns:a16="http://schemas.microsoft.com/office/drawing/2014/main" id="{FA0DC5CF-B98F-4D99-993C-9BD2448DA8B7}"/>
              </a:ext>
            </a:extLst>
          </p:cNvPr>
          <p:cNvSpPr>
            <a:spLocks noGrp="1"/>
          </p:cNvSpPr>
          <p:nvPr>
            <p:ph type="sldNum" sz="quarter" idx="12"/>
          </p:nvPr>
        </p:nvSpPr>
        <p:spPr/>
        <p:txBody>
          <a:bodyPr/>
          <a:lstStyle/>
          <a:p>
            <a:fld id="{0AAA623A-5D3C-471A-939B-3DC944CAB218}" type="slidenum">
              <a:rPr lang="pt-BR" smtClean="0"/>
              <a:pPr/>
              <a:t>19</a:t>
            </a:fld>
            <a:endParaRPr lang="pt-BR"/>
          </a:p>
        </p:txBody>
      </p:sp>
    </p:spTree>
    <p:extLst>
      <p:ext uri="{BB962C8B-B14F-4D97-AF65-F5344CB8AC3E}">
        <p14:creationId xmlns:p14="http://schemas.microsoft.com/office/powerpoint/2010/main" val="18464936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Snowballing</a:t>
            </a:r>
          </a:p>
        </p:txBody>
      </p:sp>
      <p:sp>
        <p:nvSpPr>
          <p:cNvPr id="9" name="Content Placeholder 8">
            <a:extLst>
              <a:ext uri="{FF2B5EF4-FFF2-40B4-BE49-F238E27FC236}">
                <a16:creationId xmlns:a16="http://schemas.microsoft.com/office/drawing/2014/main" id="{F908CB78-CBFA-4EF7-82B1-1640B2E37196}"/>
              </a:ext>
            </a:extLst>
          </p:cNvPr>
          <p:cNvSpPr>
            <a:spLocks noGrp="1"/>
          </p:cNvSpPr>
          <p:nvPr>
            <p:ph idx="1"/>
          </p:nvPr>
        </p:nvSpPr>
        <p:spPr/>
        <p:txBody>
          <a:bodyPr/>
          <a:lstStyle/>
          <a:p>
            <a:r>
              <a:rPr lang="en-US" dirty="0"/>
              <a:t>Search approach for systematic literature review</a:t>
            </a:r>
          </a:p>
          <a:p>
            <a:r>
              <a:rPr lang="pt-BR" dirty="0"/>
              <a:t>Start set: {A1}</a:t>
            </a:r>
            <a:endParaRPr lang="en-US" dirty="0"/>
          </a:p>
        </p:txBody>
      </p:sp>
      <p:sp>
        <p:nvSpPr>
          <p:cNvPr id="4" name="Date Placeholder 3"/>
          <p:cNvSpPr>
            <a:spLocks noGrp="1"/>
          </p:cNvSpPr>
          <p:nvPr>
            <p:ph type="dt" sz="half" idx="10"/>
          </p:nvPr>
        </p:nvSpPr>
        <p:spPr/>
        <p:txBody>
          <a:bodyPr/>
          <a:lstStyle/>
          <a:p>
            <a:r>
              <a:rPr lang="en-US"/>
              <a:t>João Felipe Pimentel</a:t>
            </a:r>
            <a:endParaRPr lang="pt-BR" dirty="0"/>
          </a:p>
        </p:txBody>
      </p:sp>
      <p:sp>
        <p:nvSpPr>
          <p:cNvPr id="5" name="Footer Placeholder 4"/>
          <p:cNvSpPr>
            <a:spLocks noGrp="1"/>
          </p:cNvSpPr>
          <p:nvPr>
            <p:ph type="ftr" sz="quarter" idx="11"/>
          </p:nvPr>
        </p:nvSpPr>
        <p:spPr/>
        <p:txBody>
          <a:bodyPr/>
          <a:lstStyle/>
          <a:p>
            <a:r>
              <a:rPr lang="en-US"/>
              <a:t>Ferramenta de Snowballing</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2</a:t>
            </a:fld>
            <a:endParaRPr lang="pt-BR"/>
          </a:p>
        </p:txBody>
      </p:sp>
      <p:cxnSp>
        <p:nvCxnSpPr>
          <p:cNvPr id="11" name="Straight Arrow Connector 10">
            <a:extLst>
              <a:ext uri="{FF2B5EF4-FFF2-40B4-BE49-F238E27FC236}">
                <a16:creationId xmlns:a16="http://schemas.microsoft.com/office/drawing/2014/main" id="{C361D0CE-02B3-4669-A0DF-DC2B60B51069}"/>
              </a:ext>
            </a:extLst>
          </p:cNvPr>
          <p:cNvCxnSpPr>
            <a:cxnSpLocks/>
          </p:cNvCxnSpPr>
          <p:nvPr/>
        </p:nvCxnSpPr>
        <p:spPr>
          <a:xfrm>
            <a:off x="419100" y="5334000"/>
            <a:ext cx="8305800" cy="0"/>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C38A8F0D-AC6A-49CC-A593-1941E044E109}"/>
              </a:ext>
            </a:extLst>
          </p:cNvPr>
          <p:cNvSpPr/>
          <p:nvPr/>
        </p:nvSpPr>
        <p:spPr>
          <a:xfrm>
            <a:off x="4191000" y="4572000"/>
            <a:ext cx="762000" cy="762000"/>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a:t>A1</a:t>
            </a:r>
            <a:endParaRPr lang="en-US" dirty="0"/>
          </a:p>
        </p:txBody>
      </p:sp>
    </p:spTree>
    <p:extLst>
      <p:ext uri="{BB962C8B-B14F-4D97-AF65-F5344CB8AC3E}">
        <p14:creationId xmlns:p14="http://schemas.microsoft.com/office/powerpoint/2010/main" val="12395570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D87D55-B987-4BB7-9F49-42DCDEAA77FD}"/>
              </a:ext>
            </a:extLst>
          </p:cNvPr>
          <p:cNvSpPr>
            <a:spLocks noGrp="1"/>
          </p:cNvSpPr>
          <p:nvPr>
            <p:ph type="title"/>
          </p:nvPr>
        </p:nvSpPr>
        <p:spPr/>
        <p:txBody>
          <a:bodyPr/>
          <a:lstStyle/>
          <a:p>
            <a:r>
              <a:rPr lang="en-US">
                <a:solidFill>
                  <a:schemeClr val="accent4"/>
                </a:solidFill>
              </a:rPr>
              <a:t>y2014.py </a:t>
            </a:r>
            <a:r>
              <a:rPr lang="en-US"/>
              <a:t>Source Code</a:t>
            </a:r>
          </a:p>
        </p:txBody>
      </p:sp>
      <p:sp>
        <p:nvSpPr>
          <p:cNvPr id="3" name="Content Placeholder 2">
            <a:extLst>
              <a:ext uri="{FF2B5EF4-FFF2-40B4-BE49-F238E27FC236}">
                <a16:creationId xmlns:a16="http://schemas.microsoft.com/office/drawing/2014/main" id="{D88CA4DC-7F26-4C72-8813-9791C08AA88E}"/>
              </a:ext>
            </a:extLst>
          </p:cNvPr>
          <p:cNvSpPr>
            <a:spLocks noGrp="1"/>
          </p:cNvSpPr>
          <p:nvPr>
            <p:ph idx="1"/>
          </p:nvPr>
        </p:nvSpPr>
        <p:spPr>
          <a:xfrm>
            <a:off x="533400" y="1628799"/>
            <a:ext cx="8359080" cy="4864099"/>
          </a:xfrm>
        </p:spPr>
        <p:txBody>
          <a:bodyPr>
            <a:normAutofit fontScale="62500" lnSpcReduction="20000"/>
          </a:bodyPr>
          <a:lstStyle/>
          <a:p>
            <a:pPr marL="0" indent="0">
              <a:buNone/>
            </a:pPr>
            <a:r>
              <a:rPr lang="en-US" dirty="0"/>
              <a:t>from datetime import datetime</a:t>
            </a:r>
          </a:p>
          <a:p>
            <a:pPr marL="0" indent="0">
              <a:buNone/>
            </a:pPr>
            <a:r>
              <a:rPr lang="en-US" dirty="0"/>
              <a:t>from </a:t>
            </a:r>
            <a:r>
              <a:rPr lang="en-US" dirty="0" err="1"/>
              <a:t>snowballing.models</a:t>
            </a:r>
            <a:r>
              <a:rPr lang="en-US" dirty="0"/>
              <a:t> import *</a:t>
            </a:r>
          </a:p>
          <a:p>
            <a:pPr marL="0" indent="0">
              <a:buNone/>
            </a:pPr>
            <a:r>
              <a:rPr lang="en-US" dirty="0"/>
              <a:t>from ..places import *</a:t>
            </a:r>
          </a:p>
          <a:p>
            <a:pPr marL="0" indent="0">
              <a:buNone/>
            </a:pPr>
            <a:endParaRPr lang="en-US" dirty="0"/>
          </a:p>
          <a:p>
            <a:pPr marL="0" indent="0">
              <a:buNone/>
            </a:pPr>
            <a:r>
              <a:rPr lang="en-US" dirty="0"/>
              <a:t>murta2014a = DB(</a:t>
            </a:r>
            <a:r>
              <a:rPr lang="en-US" dirty="0" err="1"/>
              <a:t>WorkSnowball</a:t>
            </a:r>
            <a:r>
              <a:rPr lang="en-US" dirty="0"/>
              <a:t>(</a:t>
            </a:r>
          </a:p>
          <a:p>
            <a:pPr marL="0" indent="0">
              <a:buNone/>
            </a:pPr>
            <a:r>
              <a:rPr lang="en-US" dirty="0"/>
              <a:t>    2014, "</a:t>
            </a:r>
            <a:r>
              <a:rPr lang="en-US" dirty="0" err="1"/>
              <a:t>noWorkflow</a:t>
            </a:r>
            <a:r>
              <a:rPr lang="en-US" dirty="0"/>
              <a:t>: capturing and analyzing provenance of scripts",</a:t>
            </a:r>
          </a:p>
          <a:p>
            <a:pPr marL="0" indent="0">
              <a:buNone/>
            </a:pPr>
            <a:r>
              <a:rPr lang="en-US" dirty="0"/>
              <a:t>    display="</a:t>
            </a:r>
            <a:r>
              <a:rPr lang="en-US" dirty="0" err="1"/>
              <a:t>noWorkflow</a:t>
            </a:r>
            <a:r>
              <a:rPr lang="en-US" dirty="0"/>
              <a:t>",</a:t>
            </a:r>
          </a:p>
          <a:p>
            <a:pPr marL="0" indent="0">
              <a:buNone/>
            </a:pPr>
            <a:r>
              <a:rPr lang="en-US" dirty="0"/>
              <a:t>    authors="</a:t>
            </a:r>
            <a:r>
              <a:rPr lang="en-US" dirty="0" err="1"/>
              <a:t>Murta</a:t>
            </a:r>
            <a:r>
              <a:rPr lang="en-US" dirty="0"/>
              <a:t>, Leonardo and </a:t>
            </a:r>
            <a:r>
              <a:rPr lang="en-US" dirty="0" err="1"/>
              <a:t>Braganholo</a:t>
            </a:r>
            <a:r>
              <a:rPr lang="en-US" dirty="0"/>
              <a:t>, Vanessa and </a:t>
            </a:r>
            <a:r>
              <a:rPr lang="en-US" dirty="0" err="1"/>
              <a:t>Chirigati</a:t>
            </a:r>
            <a:r>
              <a:rPr lang="en-US" dirty="0"/>
              <a:t>, Fernando and Koop, David and Freire, Juliana",</a:t>
            </a:r>
          </a:p>
          <a:p>
            <a:pPr marL="0" indent="0">
              <a:buNone/>
            </a:pPr>
            <a:r>
              <a:rPr lang="en-US" dirty="0"/>
              <a:t>    place=IPAW,</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a:t>
            </a:r>
          </a:p>
          <a:p>
            <a:pPr marL="0" indent="0">
              <a:buNone/>
            </a:pPr>
            <a:endParaRPr lang="en-US" dirty="0"/>
          </a:p>
        </p:txBody>
      </p:sp>
      <p:sp>
        <p:nvSpPr>
          <p:cNvPr id="4" name="Date Placeholder 3">
            <a:extLst>
              <a:ext uri="{FF2B5EF4-FFF2-40B4-BE49-F238E27FC236}">
                <a16:creationId xmlns:a16="http://schemas.microsoft.com/office/drawing/2014/main" id="{78102B44-1DC4-4BC3-8B7D-FC155F98859D}"/>
              </a:ext>
            </a:extLst>
          </p:cNvPr>
          <p:cNvSpPr>
            <a:spLocks noGrp="1"/>
          </p:cNvSpPr>
          <p:nvPr>
            <p:ph type="dt" sz="half" idx="10"/>
          </p:nvPr>
        </p:nvSpPr>
        <p:spPr/>
        <p:txBody>
          <a:bodyPr/>
          <a:lstStyle/>
          <a:p>
            <a:r>
              <a:rPr lang="en-US"/>
              <a:t>João Felipe Pimentel</a:t>
            </a:r>
            <a:endParaRPr lang="pt-BR" dirty="0"/>
          </a:p>
        </p:txBody>
      </p:sp>
      <p:sp>
        <p:nvSpPr>
          <p:cNvPr id="5" name="Footer Placeholder 4">
            <a:extLst>
              <a:ext uri="{FF2B5EF4-FFF2-40B4-BE49-F238E27FC236}">
                <a16:creationId xmlns:a16="http://schemas.microsoft.com/office/drawing/2014/main" id="{E4D59880-2B64-4BDB-96A6-E5CAD8544D0A}"/>
              </a:ext>
            </a:extLst>
          </p:cNvPr>
          <p:cNvSpPr>
            <a:spLocks noGrp="1"/>
          </p:cNvSpPr>
          <p:nvPr>
            <p:ph type="ftr" sz="quarter" idx="11"/>
          </p:nvPr>
        </p:nvSpPr>
        <p:spPr/>
        <p:txBody>
          <a:bodyPr/>
          <a:lstStyle/>
          <a:p>
            <a:r>
              <a:rPr lang="en-US"/>
              <a:t>Ferramenta de Snowballing</a:t>
            </a:r>
            <a:endParaRPr lang="pt-BR" dirty="0"/>
          </a:p>
        </p:txBody>
      </p:sp>
      <p:sp>
        <p:nvSpPr>
          <p:cNvPr id="6" name="Slide Number Placeholder 5">
            <a:extLst>
              <a:ext uri="{FF2B5EF4-FFF2-40B4-BE49-F238E27FC236}">
                <a16:creationId xmlns:a16="http://schemas.microsoft.com/office/drawing/2014/main" id="{FA0DC5CF-B98F-4D99-993C-9BD2448DA8B7}"/>
              </a:ext>
            </a:extLst>
          </p:cNvPr>
          <p:cNvSpPr>
            <a:spLocks noGrp="1"/>
          </p:cNvSpPr>
          <p:nvPr>
            <p:ph type="sldNum" sz="quarter" idx="12"/>
          </p:nvPr>
        </p:nvSpPr>
        <p:spPr/>
        <p:txBody>
          <a:bodyPr/>
          <a:lstStyle/>
          <a:p>
            <a:fld id="{0AAA623A-5D3C-471A-939B-3DC944CAB218}" type="slidenum">
              <a:rPr lang="pt-BR" smtClean="0"/>
              <a:pPr/>
              <a:t>20</a:t>
            </a:fld>
            <a:endParaRPr lang="pt-BR"/>
          </a:p>
        </p:txBody>
      </p:sp>
    </p:spTree>
    <p:extLst>
      <p:ext uri="{BB962C8B-B14F-4D97-AF65-F5344CB8AC3E}">
        <p14:creationId xmlns:p14="http://schemas.microsoft.com/office/powerpoint/2010/main" val="3273829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D87D55-B987-4BB7-9F49-42DCDEAA77FD}"/>
              </a:ext>
            </a:extLst>
          </p:cNvPr>
          <p:cNvSpPr>
            <a:spLocks noGrp="1"/>
          </p:cNvSpPr>
          <p:nvPr>
            <p:ph type="title"/>
          </p:nvPr>
        </p:nvSpPr>
        <p:spPr/>
        <p:txBody>
          <a:bodyPr/>
          <a:lstStyle/>
          <a:p>
            <a:r>
              <a:rPr lang="pt-BR" dirty="0">
                <a:solidFill>
                  <a:schemeClr val="accent4"/>
                </a:solidFill>
              </a:rPr>
              <a:t>y2014.py </a:t>
            </a:r>
            <a:r>
              <a:rPr lang="pt-BR" dirty="0" err="1"/>
              <a:t>Source</a:t>
            </a:r>
            <a:r>
              <a:rPr lang="pt-BR" dirty="0"/>
              <a:t> </a:t>
            </a:r>
            <a:r>
              <a:rPr lang="pt-BR" dirty="0" err="1"/>
              <a:t>Code</a:t>
            </a:r>
            <a:endParaRPr lang="en-US" dirty="0"/>
          </a:p>
        </p:txBody>
      </p:sp>
      <p:sp>
        <p:nvSpPr>
          <p:cNvPr id="3" name="Content Placeholder 2">
            <a:extLst>
              <a:ext uri="{FF2B5EF4-FFF2-40B4-BE49-F238E27FC236}">
                <a16:creationId xmlns:a16="http://schemas.microsoft.com/office/drawing/2014/main" id="{D88CA4DC-7F26-4C72-8813-9791C08AA88E}"/>
              </a:ext>
            </a:extLst>
          </p:cNvPr>
          <p:cNvSpPr>
            <a:spLocks noGrp="1"/>
          </p:cNvSpPr>
          <p:nvPr>
            <p:ph idx="1"/>
          </p:nvPr>
        </p:nvSpPr>
        <p:spPr>
          <a:xfrm>
            <a:off x="533400" y="1628799"/>
            <a:ext cx="8359080" cy="4864099"/>
          </a:xfrm>
        </p:spPr>
        <p:txBody>
          <a:bodyPr>
            <a:normAutofit fontScale="62500" lnSpcReduction="20000"/>
          </a:bodyPr>
          <a:lstStyle/>
          <a:p>
            <a:pPr marL="0" indent="0">
              <a:buNone/>
            </a:pPr>
            <a:r>
              <a:rPr lang="en-US" dirty="0">
                <a:solidFill>
                  <a:schemeClr val="bg1">
                    <a:lumMod val="65000"/>
                  </a:schemeClr>
                </a:solidFill>
              </a:rPr>
              <a:t>from datetime import datetime</a:t>
            </a:r>
          </a:p>
          <a:p>
            <a:pPr marL="0" indent="0">
              <a:buNone/>
            </a:pPr>
            <a:r>
              <a:rPr lang="en-US" dirty="0">
                <a:solidFill>
                  <a:schemeClr val="bg1">
                    <a:lumMod val="65000"/>
                  </a:schemeClr>
                </a:solidFill>
              </a:rPr>
              <a:t>from </a:t>
            </a:r>
            <a:r>
              <a:rPr lang="en-US" dirty="0" err="1">
                <a:solidFill>
                  <a:schemeClr val="bg1">
                    <a:lumMod val="65000"/>
                  </a:schemeClr>
                </a:solidFill>
              </a:rPr>
              <a:t>snowballing.models</a:t>
            </a:r>
            <a:r>
              <a:rPr lang="en-US" dirty="0">
                <a:solidFill>
                  <a:schemeClr val="bg1">
                    <a:lumMod val="65000"/>
                  </a:schemeClr>
                </a:solidFill>
              </a:rPr>
              <a:t> import *</a:t>
            </a:r>
          </a:p>
          <a:p>
            <a:pPr marL="0" indent="0">
              <a:buNone/>
            </a:pPr>
            <a:r>
              <a:rPr lang="en-US" dirty="0">
                <a:solidFill>
                  <a:schemeClr val="bg1">
                    <a:lumMod val="65000"/>
                  </a:schemeClr>
                </a:solidFill>
              </a:rPr>
              <a:t>from ..places import *</a:t>
            </a:r>
          </a:p>
          <a:p>
            <a:pPr marL="0" indent="0">
              <a:buNone/>
            </a:pPr>
            <a:endParaRPr lang="en-US" dirty="0">
              <a:solidFill>
                <a:schemeClr val="bg1">
                  <a:lumMod val="65000"/>
                </a:schemeClr>
              </a:solidFill>
            </a:endParaRPr>
          </a:p>
          <a:p>
            <a:pPr marL="0" indent="0">
              <a:buNone/>
            </a:pPr>
            <a:r>
              <a:rPr lang="en-US" dirty="0"/>
              <a:t>murta2014a</a:t>
            </a:r>
            <a:r>
              <a:rPr lang="en-US" dirty="0">
                <a:solidFill>
                  <a:schemeClr val="bg1">
                    <a:lumMod val="65000"/>
                  </a:schemeClr>
                </a:solidFill>
              </a:rPr>
              <a:t> = DB(</a:t>
            </a:r>
            <a:r>
              <a:rPr lang="en-US" dirty="0" err="1"/>
              <a:t>WorkSnowball</a:t>
            </a:r>
            <a:r>
              <a:rPr lang="en-US" dirty="0">
                <a:solidFill>
                  <a:schemeClr val="bg1">
                    <a:lumMod val="65000"/>
                  </a:schemeClr>
                </a:solidFill>
              </a:rPr>
              <a:t>(</a:t>
            </a:r>
          </a:p>
          <a:p>
            <a:pPr marL="0" indent="0">
              <a:buNone/>
            </a:pPr>
            <a:r>
              <a:rPr lang="en-US" dirty="0">
                <a:solidFill>
                  <a:schemeClr val="bg1">
                    <a:lumMod val="65000"/>
                  </a:schemeClr>
                </a:solidFill>
              </a:rPr>
              <a:t>    2014, "</a:t>
            </a:r>
            <a:r>
              <a:rPr lang="en-US" dirty="0" err="1">
                <a:solidFill>
                  <a:schemeClr val="bg1">
                    <a:lumMod val="65000"/>
                  </a:schemeClr>
                </a:solidFill>
              </a:rPr>
              <a:t>noWorkflow</a:t>
            </a:r>
            <a:r>
              <a:rPr lang="en-US" dirty="0">
                <a:solidFill>
                  <a:schemeClr val="bg1">
                    <a:lumMod val="65000"/>
                  </a:schemeClr>
                </a:solidFill>
              </a:rPr>
              <a:t>: capturing and analyzing provenance of scripts",</a:t>
            </a:r>
          </a:p>
          <a:p>
            <a:pPr marL="0" indent="0">
              <a:buNone/>
            </a:pPr>
            <a:r>
              <a:rPr lang="en-US" dirty="0">
                <a:solidFill>
                  <a:schemeClr val="bg1">
                    <a:lumMod val="65000"/>
                  </a:schemeClr>
                </a:solidFill>
              </a:rPr>
              <a:t>    </a:t>
            </a:r>
            <a:r>
              <a:rPr lang="en-US" dirty="0"/>
              <a:t>display="</a:t>
            </a:r>
            <a:r>
              <a:rPr lang="en-US" dirty="0" err="1"/>
              <a:t>noWorkflow</a:t>
            </a:r>
            <a:r>
              <a:rPr lang="en-US" dirty="0"/>
              <a:t>",</a:t>
            </a:r>
          </a:p>
          <a:p>
            <a:pPr marL="0" indent="0">
              <a:buNone/>
            </a:pPr>
            <a:r>
              <a:rPr lang="en-US" dirty="0">
                <a:solidFill>
                  <a:schemeClr val="bg1">
                    <a:lumMod val="65000"/>
                  </a:schemeClr>
                </a:solidFill>
              </a:rPr>
              <a:t>    authors="</a:t>
            </a:r>
            <a:r>
              <a:rPr lang="en-US" dirty="0" err="1">
                <a:solidFill>
                  <a:schemeClr val="bg1">
                    <a:lumMod val="65000"/>
                  </a:schemeClr>
                </a:solidFill>
              </a:rPr>
              <a:t>Murta</a:t>
            </a:r>
            <a:r>
              <a:rPr lang="en-US" dirty="0">
                <a:solidFill>
                  <a:schemeClr val="bg1">
                    <a:lumMod val="65000"/>
                  </a:schemeClr>
                </a:solidFill>
              </a:rPr>
              <a:t>, Leonardo and </a:t>
            </a:r>
            <a:r>
              <a:rPr lang="en-US" dirty="0" err="1">
                <a:solidFill>
                  <a:schemeClr val="bg1">
                    <a:lumMod val="65000"/>
                  </a:schemeClr>
                </a:solidFill>
              </a:rPr>
              <a:t>Braganholo</a:t>
            </a:r>
            <a:r>
              <a:rPr lang="en-US" dirty="0">
                <a:solidFill>
                  <a:schemeClr val="bg1">
                    <a:lumMod val="65000"/>
                  </a:schemeClr>
                </a:solidFill>
              </a:rPr>
              <a:t>, Vanessa and </a:t>
            </a:r>
            <a:r>
              <a:rPr lang="en-US" dirty="0" err="1">
                <a:solidFill>
                  <a:schemeClr val="bg1">
                    <a:lumMod val="65000"/>
                  </a:schemeClr>
                </a:solidFill>
              </a:rPr>
              <a:t>Chirigati</a:t>
            </a:r>
            <a:r>
              <a:rPr lang="en-US" dirty="0">
                <a:solidFill>
                  <a:schemeClr val="bg1">
                    <a:lumMod val="65000"/>
                  </a:schemeClr>
                </a:solidFill>
              </a:rPr>
              <a:t>, Fernando and Koop, David and Freire, Juliana",</a:t>
            </a:r>
          </a:p>
          <a:p>
            <a:pPr marL="0" indent="0">
              <a:buNone/>
            </a:pPr>
            <a:r>
              <a:rPr lang="en-US" dirty="0">
                <a:solidFill>
                  <a:schemeClr val="bg1">
                    <a:lumMod val="65000"/>
                  </a:schemeClr>
                </a:solidFill>
              </a:rPr>
              <a:t>    </a:t>
            </a:r>
            <a:r>
              <a:rPr lang="en-US" dirty="0"/>
              <a:t>place=IPAW,</a:t>
            </a:r>
          </a:p>
          <a:p>
            <a:pPr marL="0" indent="0">
              <a:buNone/>
            </a:pPr>
            <a:endParaRPr lang="en-US" dirty="0">
              <a:solidFill>
                <a:schemeClr val="bg1">
                  <a:lumMod val="65000"/>
                </a:schemeClr>
              </a:solidFill>
            </a:endParaRPr>
          </a:p>
          <a:p>
            <a:pPr marL="0" indent="0">
              <a:buNone/>
            </a:pPr>
            <a:endParaRPr lang="en-US" dirty="0">
              <a:solidFill>
                <a:schemeClr val="bg1">
                  <a:lumMod val="65000"/>
                </a:schemeClr>
              </a:solidFill>
            </a:endParaRPr>
          </a:p>
          <a:p>
            <a:pPr marL="0" indent="0">
              <a:buNone/>
            </a:pPr>
            <a:endParaRPr lang="en-US" dirty="0">
              <a:solidFill>
                <a:schemeClr val="bg1">
                  <a:lumMod val="65000"/>
                </a:schemeClr>
              </a:solidFill>
            </a:endParaRPr>
          </a:p>
          <a:p>
            <a:pPr marL="0" indent="0">
              <a:buNone/>
            </a:pPr>
            <a:endParaRPr lang="en-US" dirty="0">
              <a:solidFill>
                <a:schemeClr val="bg1">
                  <a:lumMod val="65000"/>
                </a:schemeClr>
              </a:solidFill>
            </a:endParaRPr>
          </a:p>
          <a:p>
            <a:pPr marL="0" indent="0">
              <a:buNone/>
            </a:pPr>
            <a:endParaRPr lang="en-US" dirty="0">
              <a:solidFill>
                <a:schemeClr val="bg1">
                  <a:lumMod val="65000"/>
                </a:schemeClr>
              </a:solidFill>
            </a:endParaRPr>
          </a:p>
          <a:p>
            <a:pPr marL="0" indent="0">
              <a:buNone/>
            </a:pPr>
            <a:r>
              <a:rPr lang="en-US" dirty="0">
                <a:solidFill>
                  <a:schemeClr val="bg1">
                    <a:lumMod val="65000"/>
                  </a:schemeClr>
                </a:solidFill>
              </a:rPr>
              <a:t>))</a:t>
            </a:r>
          </a:p>
        </p:txBody>
      </p:sp>
      <p:sp>
        <p:nvSpPr>
          <p:cNvPr id="4" name="Date Placeholder 3">
            <a:extLst>
              <a:ext uri="{FF2B5EF4-FFF2-40B4-BE49-F238E27FC236}">
                <a16:creationId xmlns:a16="http://schemas.microsoft.com/office/drawing/2014/main" id="{78102B44-1DC4-4BC3-8B7D-FC155F98859D}"/>
              </a:ext>
            </a:extLst>
          </p:cNvPr>
          <p:cNvSpPr>
            <a:spLocks noGrp="1"/>
          </p:cNvSpPr>
          <p:nvPr>
            <p:ph type="dt" sz="half" idx="10"/>
          </p:nvPr>
        </p:nvSpPr>
        <p:spPr/>
        <p:txBody>
          <a:bodyPr/>
          <a:lstStyle/>
          <a:p>
            <a:r>
              <a:rPr lang="en-US"/>
              <a:t>João Felipe Pimentel</a:t>
            </a:r>
            <a:endParaRPr lang="pt-BR" dirty="0"/>
          </a:p>
        </p:txBody>
      </p:sp>
      <p:sp>
        <p:nvSpPr>
          <p:cNvPr id="5" name="Footer Placeholder 4">
            <a:extLst>
              <a:ext uri="{FF2B5EF4-FFF2-40B4-BE49-F238E27FC236}">
                <a16:creationId xmlns:a16="http://schemas.microsoft.com/office/drawing/2014/main" id="{E4D59880-2B64-4BDB-96A6-E5CAD8544D0A}"/>
              </a:ext>
            </a:extLst>
          </p:cNvPr>
          <p:cNvSpPr>
            <a:spLocks noGrp="1"/>
          </p:cNvSpPr>
          <p:nvPr>
            <p:ph type="ftr" sz="quarter" idx="11"/>
          </p:nvPr>
        </p:nvSpPr>
        <p:spPr/>
        <p:txBody>
          <a:bodyPr/>
          <a:lstStyle/>
          <a:p>
            <a:r>
              <a:rPr lang="en-US"/>
              <a:t>Ferramenta de Snowballing</a:t>
            </a:r>
            <a:endParaRPr lang="pt-BR" dirty="0"/>
          </a:p>
        </p:txBody>
      </p:sp>
      <p:sp>
        <p:nvSpPr>
          <p:cNvPr id="6" name="Slide Number Placeholder 5">
            <a:extLst>
              <a:ext uri="{FF2B5EF4-FFF2-40B4-BE49-F238E27FC236}">
                <a16:creationId xmlns:a16="http://schemas.microsoft.com/office/drawing/2014/main" id="{FA0DC5CF-B98F-4D99-993C-9BD2448DA8B7}"/>
              </a:ext>
            </a:extLst>
          </p:cNvPr>
          <p:cNvSpPr>
            <a:spLocks noGrp="1"/>
          </p:cNvSpPr>
          <p:nvPr>
            <p:ph type="sldNum" sz="quarter" idx="12"/>
          </p:nvPr>
        </p:nvSpPr>
        <p:spPr/>
        <p:txBody>
          <a:bodyPr/>
          <a:lstStyle/>
          <a:p>
            <a:fld id="{0AAA623A-5D3C-471A-939B-3DC944CAB218}" type="slidenum">
              <a:rPr lang="pt-BR" smtClean="0"/>
              <a:pPr/>
              <a:t>21</a:t>
            </a:fld>
            <a:endParaRPr lang="pt-BR"/>
          </a:p>
        </p:txBody>
      </p:sp>
      <p:sp>
        <p:nvSpPr>
          <p:cNvPr id="10" name="Rectangle 9">
            <a:extLst>
              <a:ext uri="{FF2B5EF4-FFF2-40B4-BE49-F238E27FC236}">
                <a16:creationId xmlns:a16="http://schemas.microsoft.com/office/drawing/2014/main" id="{A565FE97-FD64-470D-97CC-B0EA5B60B457}"/>
              </a:ext>
            </a:extLst>
          </p:cNvPr>
          <p:cNvSpPr/>
          <p:nvPr/>
        </p:nvSpPr>
        <p:spPr>
          <a:xfrm>
            <a:off x="609600" y="2819400"/>
            <a:ext cx="1295400" cy="381000"/>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1" name="Rectangle 10">
            <a:extLst>
              <a:ext uri="{FF2B5EF4-FFF2-40B4-BE49-F238E27FC236}">
                <a16:creationId xmlns:a16="http://schemas.microsoft.com/office/drawing/2014/main" id="{9C3454FA-1282-4F95-9E20-6FC6DDD7C99D}"/>
              </a:ext>
            </a:extLst>
          </p:cNvPr>
          <p:cNvSpPr/>
          <p:nvPr/>
        </p:nvSpPr>
        <p:spPr>
          <a:xfrm>
            <a:off x="2514600" y="2781300"/>
            <a:ext cx="1524000" cy="381000"/>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2" name="TextBox 11">
            <a:extLst>
              <a:ext uri="{FF2B5EF4-FFF2-40B4-BE49-F238E27FC236}">
                <a16:creationId xmlns:a16="http://schemas.microsoft.com/office/drawing/2014/main" id="{182B9444-4CAC-4266-9F00-8DE16715FE3D}"/>
              </a:ext>
            </a:extLst>
          </p:cNvPr>
          <p:cNvSpPr txBox="1"/>
          <p:nvPr/>
        </p:nvSpPr>
        <p:spPr>
          <a:xfrm>
            <a:off x="762000" y="2522240"/>
            <a:ext cx="1061316" cy="369332"/>
          </a:xfrm>
          <a:prstGeom prst="rect">
            <a:avLst/>
          </a:prstGeom>
          <a:noFill/>
        </p:spPr>
        <p:txBody>
          <a:bodyPr wrap="none" rtlCol="0">
            <a:spAutoFit/>
          </a:bodyPr>
          <a:lstStyle/>
          <a:p>
            <a:r>
              <a:rPr lang="pt-BR" dirty="0">
                <a:solidFill>
                  <a:schemeClr val="accent1"/>
                </a:solidFill>
              </a:rPr>
              <a:t>var name</a:t>
            </a:r>
            <a:endParaRPr lang="en-US" dirty="0">
              <a:solidFill>
                <a:schemeClr val="accent1"/>
              </a:solidFill>
            </a:endParaRPr>
          </a:p>
        </p:txBody>
      </p:sp>
      <p:sp>
        <p:nvSpPr>
          <p:cNvPr id="13" name="TextBox 12">
            <a:extLst>
              <a:ext uri="{FF2B5EF4-FFF2-40B4-BE49-F238E27FC236}">
                <a16:creationId xmlns:a16="http://schemas.microsoft.com/office/drawing/2014/main" id="{D34D049F-B2A4-4771-9473-D8B5783C5CE5}"/>
              </a:ext>
            </a:extLst>
          </p:cNvPr>
          <p:cNvSpPr txBox="1"/>
          <p:nvPr/>
        </p:nvSpPr>
        <p:spPr>
          <a:xfrm>
            <a:off x="2400635" y="2450068"/>
            <a:ext cx="1832874" cy="369332"/>
          </a:xfrm>
          <a:prstGeom prst="rect">
            <a:avLst/>
          </a:prstGeom>
          <a:noFill/>
        </p:spPr>
        <p:txBody>
          <a:bodyPr wrap="none" rtlCol="0">
            <a:spAutoFit/>
          </a:bodyPr>
          <a:lstStyle/>
          <a:p>
            <a:r>
              <a:rPr lang="pt-BR" dirty="0" err="1">
                <a:solidFill>
                  <a:schemeClr val="accent1"/>
                </a:solidFill>
              </a:rPr>
              <a:t>snowballing</a:t>
            </a:r>
            <a:r>
              <a:rPr lang="pt-BR" dirty="0">
                <a:solidFill>
                  <a:schemeClr val="accent1"/>
                </a:solidFill>
              </a:rPr>
              <a:t> </a:t>
            </a:r>
            <a:r>
              <a:rPr lang="pt-BR" dirty="0" err="1">
                <a:solidFill>
                  <a:schemeClr val="accent1"/>
                </a:solidFill>
              </a:rPr>
              <a:t>state</a:t>
            </a:r>
            <a:endParaRPr lang="en-US" dirty="0">
              <a:solidFill>
                <a:schemeClr val="accent1"/>
              </a:solidFill>
            </a:endParaRPr>
          </a:p>
        </p:txBody>
      </p:sp>
      <p:sp>
        <p:nvSpPr>
          <p:cNvPr id="14" name="Left Brace 13">
            <a:extLst>
              <a:ext uri="{FF2B5EF4-FFF2-40B4-BE49-F238E27FC236}">
                <a16:creationId xmlns:a16="http://schemas.microsoft.com/office/drawing/2014/main" id="{18EB9003-7E75-4212-9261-5196C6DD3E68}"/>
              </a:ext>
            </a:extLst>
          </p:cNvPr>
          <p:cNvSpPr/>
          <p:nvPr/>
        </p:nvSpPr>
        <p:spPr>
          <a:xfrm>
            <a:off x="4233509" y="1407972"/>
            <a:ext cx="313093" cy="1754327"/>
          </a:xfrm>
          <a:prstGeom prst="leftBrace">
            <a:avLst>
              <a:gd name="adj1" fmla="val 8333"/>
              <a:gd name="adj2" fmla="val 8933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TextBox 14">
            <a:extLst>
              <a:ext uri="{FF2B5EF4-FFF2-40B4-BE49-F238E27FC236}">
                <a16:creationId xmlns:a16="http://schemas.microsoft.com/office/drawing/2014/main" id="{663E7E13-7280-4B18-AB28-DFD31172D021}"/>
              </a:ext>
            </a:extLst>
          </p:cNvPr>
          <p:cNvSpPr txBox="1"/>
          <p:nvPr/>
        </p:nvSpPr>
        <p:spPr>
          <a:xfrm>
            <a:off x="4390055" y="1446074"/>
            <a:ext cx="4502425" cy="1754326"/>
          </a:xfrm>
          <a:prstGeom prst="rect">
            <a:avLst/>
          </a:prstGeom>
          <a:noFill/>
        </p:spPr>
        <p:txBody>
          <a:bodyPr wrap="square" rtlCol="0">
            <a:spAutoFit/>
          </a:bodyPr>
          <a:lstStyle/>
          <a:p>
            <a:r>
              <a:rPr lang="pt-BR" dirty="0" err="1"/>
              <a:t>Work</a:t>
            </a:r>
            <a:r>
              <a:rPr lang="pt-BR" dirty="0"/>
              <a:t>: </a:t>
            </a:r>
            <a:r>
              <a:rPr lang="pt-BR" dirty="0" err="1"/>
              <a:t>inserted</a:t>
            </a:r>
            <a:r>
              <a:rPr lang="pt-BR" dirty="0"/>
              <a:t>, </a:t>
            </a:r>
            <a:r>
              <a:rPr lang="pt-BR" dirty="0" err="1"/>
              <a:t>but</a:t>
            </a:r>
            <a:r>
              <a:rPr lang="pt-BR" dirty="0"/>
              <a:t> </a:t>
            </a:r>
            <a:r>
              <a:rPr lang="pt-BR" dirty="0" err="1"/>
              <a:t>with</a:t>
            </a:r>
            <a:r>
              <a:rPr lang="pt-BR" dirty="0"/>
              <a:t> no </a:t>
            </a:r>
            <a:r>
              <a:rPr lang="pt-BR" dirty="0" err="1"/>
              <a:t>decision</a:t>
            </a:r>
            <a:br>
              <a:rPr lang="pt-BR" dirty="0"/>
            </a:br>
            <a:r>
              <a:rPr lang="pt-BR" dirty="0" err="1"/>
              <a:t>WorkNoFile</a:t>
            </a:r>
            <a:r>
              <a:rPr lang="pt-BR" dirty="0"/>
              <a:t>: file not </a:t>
            </a:r>
            <a:r>
              <a:rPr lang="pt-BR" dirty="0" err="1"/>
              <a:t>found</a:t>
            </a:r>
            <a:endParaRPr lang="pt-BR" dirty="0"/>
          </a:p>
          <a:p>
            <a:r>
              <a:rPr lang="pt-BR" dirty="0" err="1"/>
              <a:t>WorkLang</a:t>
            </a:r>
            <a:r>
              <a:rPr lang="pt-BR" dirty="0"/>
              <a:t>: in </a:t>
            </a:r>
            <a:r>
              <a:rPr lang="pt-BR" dirty="0" err="1"/>
              <a:t>another</a:t>
            </a:r>
            <a:r>
              <a:rPr lang="pt-BR" dirty="0"/>
              <a:t> </a:t>
            </a:r>
            <a:r>
              <a:rPr lang="pt-BR" dirty="0" err="1"/>
              <a:t>language</a:t>
            </a:r>
            <a:endParaRPr lang="pt-BR" dirty="0"/>
          </a:p>
          <a:p>
            <a:r>
              <a:rPr lang="pt-BR" dirty="0" err="1"/>
              <a:t>WorkUnrelated</a:t>
            </a:r>
            <a:r>
              <a:rPr lang="pt-BR" dirty="0"/>
              <a:t>: </a:t>
            </a:r>
            <a:r>
              <a:rPr lang="pt-BR" dirty="0" err="1"/>
              <a:t>unrelated</a:t>
            </a:r>
            <a:r>
              <a:rPr lang="pt-BR" dirty="0"/>
              <a:t> </a:t>
            </a:r>
            <a:r>
              <a:rPr lang="pt-BR" dirty="0" err="1"/>
              <a:t>paper</a:t>
            </a:r>
            <a:endParaRPr lang="pt-BR" dirty="0"/>
          </a:p>
          <a:p>
            <a:r>
              <a:rPr lang="pt-BR" dirty="0" err="1"/>
              <a:t>WorkOk</a:t>
            </a:r>
            <a:r>
              <a:rPr lang="pt-BR" dirty="0"/>
              <a:t>: </a:t>
            </a:r>
            <a:r>
              <a:rPr lang="pt-BR" dirty="0" err="1"/>
              <a:t>considered</a:t>
            </a:r>
            <a:r>
              <a:rPr lang="pt-BR" dirty="0"/>
              <a:t>, </a:t>
            </a:r>
            <a:r>
              <a:rPr lang="pt-BR" dirty="0" err="1"/>
              <a:t>but</a:t>
            </a:r>
            <a:r>
              <a:rPr lang="pt-BR" dirty="0"/>
              <a:t> </a:t>
            </a:r>
            <a:r>
              <a:rPr lang="pt-BR" dirty="0" err="1"/>
              <a:t>before</a:t>
            </a:r>
            <a:r>
              <a:rPr lang="pt-BR" dirty="0"/>
              <a:t> </a:t>
            </a:r>
            <a:r>
              <a:rPr lang="pt-BR" dirty="0" err="1"/>
              <a:t>the</a:t>
            </a:r>
            <a:r>
              <a:rPr lang="pt-BR" dirty="0"/>
              <a:t> </a:t>
            </a:r>
            <a:r>
              <a:rPr lang="pt-BR" dirty="0" err="1"/>
              <a:t>backward</a:t>
            </a:r>
            <a:br>
              <a:rPr lang="pt-BR" dirty="0"/>
            </a:br>
            <a:r>
              <a:rPr lang="pt-BR" dirty="0" err="1"/>
              <a:t>WorkSnowball</a:t>
            </a:r>
            <a:r>
              <a:rPr lang="pt-BR" dirty="0"/>
              <a:t>: </a:t>
            </a:r>
            <a:r>
              <a:rPr lang="pt-BR" dirty="0" err="1"/>
              <a:t>related</a:t>
            </a:r>
            <a:r>
              <a:rPr lang="pt-BR" dirty="0"/>
              <a:t>, </a:t>
            </a:r>
            <a:r>
              <a:rPr lang="pt-BR" dirty="0" err="1"/>
              <a:t>after</a:t>
            </a:r>
            <a:r>
              <a:rPr lang="pt-BR" dirty="0"/>
              <a:t> </a:t>
            </a:r>
            <a:r>
              <a:rPr lang="pt-BR" dirty="0" err="1"/>
              <a:t>backward</a:t>
            </a:r>
            <a:endParaRPr lang="en-US" dirty="0"/>
          </a:p>
        </p:txBody>
      </p:sp>
      <p:sp>
        <p:nvSpPr>
          <p:cNvPr id="16" name="TextBox 15">
            <a:extLst>
              <a:ext uri="{FF2B5EF4-FFF2-40B4-BE49-F238E27FC236}">
                <a16:creationId xmlns:a16="http://schemas.microsoft.com/office/drawing/2014/main" id="{65F9F030-55C5-403C-A666-E899B6385C50}"/>
              </a:ext>
            </a:extLst>
          </p:cNvPr>
          <p:cNvSpPr txBox="1"/>
          <p:nvPr/>
        </p:nvSpPr>
        <p:spPr>
          <a:xfrm>
            <a:off x="4476621" y="1183136"/>
            <a:ext cx="3086358" cy="369332"/>
          </a:xfrm>
          <a:prstGeom prst="rect">
            <a:avLst/>
          </a:prstGeom>
          <a:noFill/>
        </p:spPr>
        <p:txBody>
          <a:bodyPr wrap="none" rtlCol="0">
            <a:spAutoFit/>
          </a:bodyPr>
          <a:lstStyle/>
          <a:p>
            <a:r>
              <a:rPr lang="pt-BR" dirty="0" err="1">
                <a:solidFill>
                  <a:schemeClr val="accent1"/>
                </a:solidFill>
              </a:rPr>
              <a:t>config.CLASSES</a:t>
            </a:r>
            <a:r>
              <a:rPr lang="pt-BR" dirty="0">
                <a:solidFill>
                  <a:schemeClr val="accent1"/>
                </a:solidFill>
              </a:rPr>
              <a:t> no </a:t>
            </a:r>
            <a:r>
              <a:rPr lang="pt-BR" dirty="0">
                <a:solidFill>
                  <a:schemeClr val="accent4"/>
                </a:solidFill>
              </a:rPr>
              <a:t>__init__.py</a:t>
            </a:r>
            <a:r>
              <a:rPr lang="pt-BR" dirty="0">
                <a:solidFill>
                  <a:schemeClr val="accent1"/>
                </a:solidFill>
              </a:rPr>
              <a:t>:</a:t>
            </a:r>
            <a:endParaRPr lang="en-US" dirty="0">
              <a:solidFill>
                <a:schemeClr val="accent1"/>
              </a:solidFill>
            </a:endParaRPr>
          </a:p>
        </p:txBody>
      </p:sp>
      <p:sp>
        <p:nvSpPr>
          <p:cNvPr id="18" name="Rectangle 17">
            <a:extLst>
              <a:ext uri="{FF2B5EF4-FFF2-40B4-BE49-F238E27FC236}">
                <a16:creationId xmlns:a16="http://schemas.microsoft.com/office/drawing/2014/main" id="{58A503EA-0A29-4D10-9026-2CE1578F8080}"/>
              </a:ext>
            </a:extLst>
          </p:cNvPr>
          <p:cNvSpPr/>
          <p:nvPr/>
        </p:nvSpPr>
        <p:spPr>
          <a:xfrm>
            <a:off x="838200" y="3404012"/>
            <a:ext cx="2438400" cy="381000"/>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9" name="TextBox 18">
            <a:extLst>
              <a:ext uri="{FF2B5EF4-FFF2-40B4-BE49-F238E27FC236}">
                <a16:creationId xmlns:a16="http://schemas.microsoft.com/office/drawing/2014/main" id="{620CA8C5-42FD-46C8-89B6-7C33361C4F6B}"/>
              </a:ext>
            </a:extLst>
          </p:cNvPr>
          <p:cNvSpPr txBox="1"/>
          <p:nvPr/>
        </p:nvSpPr>
        <p:spPr>
          <a:xfrm>
            <a:off x="3276599" y="3402153"/>
            <a:ext cx="2277611" cy="369332"/>
          </a:xfrm>
          <a:prstGeom prst="rect">
            <a:avLst/>
          </a:prstGeom>
          <a:noFill/>
        </p:spPr>
        <p:txBody>
          <a:bodyPr wrap="none" rtlCol="0">
            <a:spAutoFit/>
          </a:bodyPr>
          <a:lstStyle/>
          <a:p>
            <a:r>
              <a:rPr lang="pt-BR" dirty="0">
                <a:solidFill>
                  <a:schemeClr val="accent1"/>
                </a:solidFill>
              </a:rPr>
              <a:t>Name for </a:t>
            </a:r>
            <a:r>
              <a:rPr lang="pt-BR" dirty="0" err="1">
                <a:solidFill>
                  <a:schemeClr val="accent1"/>
                </a:solidFill>
              </a:rPr>
              <a:t>the</a:t>
            </a:r>
            <a:r>
              <a:rPr lang="pt-BR" dirty="0">
                <a:solidFill>
                  <a:schemeClr val="accent1"/>
                </a:solidFill>
              </a:rPr>
              <a:t> </a:t>
            </a:r>
            <a:r>
              <a:rPr lang="pt-BR" dirty="0" err="1">
                <a:solidFill>
                  <a:schemeClr val="accent1"/>
                </a:solidFill>
              </a:rPr>
              <a:t>analyses</a:t>
            </a:r>
            <a:endParaRPr lang="en-US" dirty="0">
              <a:solidFill>
                <a:schemeClr val="accent1"/>
              </a:solidFill>
            </a:endParaRPr>
          </a:p>
        </p:txBody>
      </p:sp>
      <p:sp>
        <p:nvSpPr>
          <p:cNvPr id="20" name="Rectangle 19">
            <a:extLst>
              <a:ext uri="{FF2B5EF4-FFF2-40B4-BE49-F238E27FC236}">
                <a16:creationId xmlns:a16="http://schemas.microsoft.com/office/drawing/2014/main" id="{34803498-383F-49D3-9E1B-65EFF37CA627}"/>
              </a:ext>
            </a:extLst>
          </p:cNvPr>
          <p:cNvSpPr/>
          <p:nvPr/>
        </p:nvSpPr>
        <p:spPr>
          <a:xfrm>
            <a:off x="838200" y="4285784"/>
            <a:ext cx="1295401" cy="381000"/>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1" name="TextBox 20">
            <a:extLst>
              <a:ext uri="{FF2B5EF4-FFF2-40B4-BE49-F238E27FC236}">
                <a16:creationId xmlns:a16="http://schemas.microsoft.com/office/drawing/2014/main" id="{8703062C-B7F2-4B72-924E-09ADF9D02C9D}"/>
              </a:ext>
            </a:extLst>
          </p:cNvPr>
          <p:cNvSpPr txBox="1"/>
          <p:nvPr/>
        </p:nvSpPr>
        <p:spPr>
          <a:xfrm>
            <a:off x="2142035" y="4287126"/>
            <a:ext cx="4864537" cy="369332"/>
          </a:xfrm>
          <a:prstGeom prst="rect">
            <a:avLst/>
          </a:prstGeom>
          <a:noFill/>
        </p:spPr>
        <p:txBody>
          <a:bodyPr wrap="none" rtlCol="0">
            <a:spAutoFit/>
          </a:bodyPr>
          <a:lstStyle/>
          <a:p>
            <a:r>
              <a:rPr lang="pt-BR" dirty="0" err="1">
                <a:solidFill>
                  <a:schemeClr val="accent1"/>
                </a:solidFill>
              </a:rPr>
              <a:t>Publication</a:t>
            </a:r>
            <a:r>
              <a:rPr lang="pt-BR" dirty="0">
                <a:solidFill>
                  <a:schemeClr val="accent1"/>
                </a:solidFill>
              </a:rPr>
              <a:t> </a:t>
            </a:r>
            <a:r>
              <a:rPr lang="pt-BR" dirty="0" err="1">
                <a:solidFill>
                  <a:schemeClr val="accent1"/>
                </a:solidFill>
              </a:rPr>
              <a:t>place</a:t>
            </a:r>
            <a:r>
              <a:rPr lang="pt-BR" dirty="0">
                <a:solidFill>
                  <a:schemeClr val="accent1"/>
                </a:solidFill>
              </a:rPr>
              <a:t>. </a:t>
            </a:r>
            <a:r>
              <a:rPr lang="pt-BR" dirty="0" err="1">
                <a:solidFill>
                  <a:schemeClr val="accent1"/>
                </a:solidFill>
              </a:rPr>
              <a:t>Refers</a:t>
            </a:r>
            <a:r>
              <a:rPr lang="pt-BR" dirty="0">
                <a:solidFill>
                  <a:schemeClr val="accent1"/>
                </a:solidFill>
              </a:rPr>
              <a:t> a </a:t>
            </a:r>
            <a:r>
              <a:rPr lang="pt-BR" dirty="0" err="1">
                <a:solidFill>
                  <a:schemeClr val="accent1"/>
                </a:solidFill>
              </a:rPr>
              <a:t>variable</a:t>
            </a:r>
            <a:r>
              <a:rPr lang="pt-BR" dirty="0">
                <a:solidFill>
                  <a:schemeClr val="accent1"/>
                </a:solidFill>
              </a:rPr>
              <a:t> </a:t>
            </a:r>
            <a:r>
              <a:rPr lang="pt-BR" dirty="0" err="1">
                <a:solidFill>
                  <a:schemeClr val="accent1"/>
                </a:solidFill>
              </a:rPr>
              <a:t>from</a:t>
            </a:r>
            <a:r>
              <a:rPr lang="pt-BR" dirty="0">
                <a:solidFill>
                  <a:schemeClr val="accent1"/>
                </a:solidFill>
              </a:rPr>
              <a:t> </a:t>
            </a:r>
            <a:r>
              <a:rPr lang="pt-BR" dirty="0">
                <a:solidFill>
                  <a:schemeClr val="accent4"/>
                </a:solidFill>
              </a:rPr>
              <a:t>places.py</a:t>
            </a:r>
            <a:endParaRPr lang="en-US" dirty="0">
              <a:solidFill>
                <a:schemeClr val="accent4"/>
              </a:solidFill>
            </a:endParaRPr>
          </a:p>
        </p:txBody>
      </p:sp>
    </p:spTree>
    <p:extLst>
      <p:ext uri="{BB962C8B-B14F-4D97-AF65-F5344CB8AC3E}">
        <p14:creationId xmlns:p14="http://schemas.microsoft.com/office/powerpoint/2010/main" val="4047577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D87D55-B987-4BB7-9F49-42DCDEAA77FD}"/>
              </a:ext>
            </a:extLst>
          </p:cNvPr>
          <p:cNvSpPr>
            <a:spLocks noGrp="1"/>
          </p:cNvSpPr>
          <p:nvPr>
            <p:ph type="title"/>
          </p:nvPr>
        </p:nvSpPr>
        <p:spPr/>
        <p:txBody>
          <a:bodyPr/>
          <a:lstStyle/>
          <a:p>
            <a:r>
              <a:rPr lang="en-US">
                <a:solidFill>
                  <a:schemeClr val="accent4"/>
                </a:solidFill>
              </a:rPr>
              <a:t>y2014.py </a:t>
            </a:r>
            <a:r>
              <a:rPr lang="en-US"/>
              <a:t>Source Code</a:t>
            </a:r>
          </a:p>
        </p:txBody>
      </p:sp>
      <p:sp>
        <p:nvSpPr>
          <p:cNvPr id="3" name="Content Placeholder 2">
            <a:extLst>
              <a:ext uri="{FF2B5EF4-FFF2-40B4-BE49-F238E27FC236}">
                <a16:creationId xmlns:a16="http://schemas.microsoft.com/office/drawing/2014/main" id="{D88CA4DC-7F26-4C72-8813-9791C08AA88E}"/>
              </a:ext>
            </a:extLst>
          </p:cNvPr>
          <p:cNvSpPr>
            <a:spLocks noGrp="1"/>
          </p:cNvSpPr>
          <p:nvPr>
            <p:ph idx="1"/>
          </p:nvPr>
        </p:nvSpPr>
        <p:spPr>
          <a:xfrm>
            <a:off x="533400" y="1628800"/>
            <a:ext cx="8458200" cy="4924400"/>
          </a:xfrm>
        </p:spPr>
        <p:txBody>
          <a:bodyPr>
            <a:normAutofit fontScale="62500" lnSpcReduction="20000"/>
          </a:bodyPr>
          <a:lstStyle/>
          <a:p>
            <a:pPr marL="0" indent="0">
              <a:buNone/>
            </a:pPr>
            <a:r>
              <a:rPr lang="en-US" dirty="0">
                <a:solidFill>
                  <a:schemeClr val="bg1">
                    <a:lumMod val="65000"/>
                  </a:schemeClr>
                </a:solidFill>
              </a:rPr>
              <a:t>from datetime import datetime</a:t>
            </a:r>
          </a:p>
          <a:p>
            <a:pPr marL="0" indent="0">
              <a:buNone/>
            </a:pPr>
            <a:r>
              <a:rPr lang="en-US" dirty="0">
                <a:solidFill>
                  <a:schemeClr val="bg1">
                    <a:lumMod val="65000"/>
                  </a:schemeClr>
                </a:solidFill>
              </a:rPr>
              <a:t>from </a:t>
            </a:r>
            <a:r>
              <a:rPr lang="en-US" dirty="0" err="1">
                <a:solidFill>
                  <a:schemeClr val="bg1">
                    <a:lumMod val="65000"/>
                  </a:schemeClr>
                </a:solidFill>
              </a:rPr>
              <a:t>snowballing.models</a:t>
            </a:r>
            <a:r>
              <a:rPr lang="en-US" dirty="0">
                <a:solidFill>
                  <a:schemeClr val="bg1">
                    <a:lumMod val="65000"/>
                  </a:schemeClr>
                </a:solidFill>
              </a:rPr>
              <a:t> import *</a:t>
            </a:r>
          </a:p>
          <a:p>
            <a:pPr marL="0" indent="0">
              <a:buNone/>
            </a:pPr>
            <a:r>
              <a:rPr lang="en-US" dirty="0">
                <a:solidFill>
                  <a:schemeClr val="bg1">
                    <a:lumMod val="65000"/>
                  </a:schemeClr>
                </a:solidFill>
              </a:rPr>
              <a:t>from ..places import *</a:t>
            </a:r>
          </a:p>
          <a:p>
            <a:pPr marL="0" indent="0">
              <a:buNone/>
            </a:pPr>
            <a:endParaRPr lang="en-US" dirty="0">
              <a:solidFill>
                <a:schemeClr val="bg1">
                  <a:lumMod val="65000"/>
                </a:schemeClr>
              </a:solidFill>
            </a:endParaRPr>
          </a:p>
          <a:p>
            <a:pPr marL="0" indent="0">
              <a:buNone/>
            </a:pPr>
            <a:r>
              <a:rPr lang="en-US" dirty="0">
                <a:solidFill>
                  <a:schemeClr val="bg1">
                    <a:lumMod val="65000"/>
                  </a:schemeClr>
                </a:solidFill>
              </a:rPr>
              <a:t>murta2014a = DB(</a:t>
            </a:r>
            <a:r>
              <a:rPr lang="en-US" dirty="0" err="1">
                <a:solidFill>
                  <a:schemeClr val="bg1">
                    <a:lumMod val="65000"/>
                  </a:schemeClr>
                </a:solidFill>
              </a:rPr>
              <a:t>WorkSnowball</a:t>
            </a:r>
            <a:r>
              <a:rPr lang="en-US" dirty="0">
                <a:solidFill>
                  <a:schemeClr val="bg1">
                    <a:lumMod val="65000"/>
                  </a:schemeClr>
                </a:solidFill>
              </a:rPr>
              <a:t>(</a:t>
            </a:r>
          </a:p>
          <a:p>
            <a:pPr marL="0" indent="0">
              <a:buNone/>
            </a:pPr>
            <a:r>
              <a:rPr lang="en-US" dirty="0">
                <a:solidFill>
                  <a:schemeClr val="bg1">
                    <a:lumMod val="65000"/>
                  </a:schemeClr>
                </a:solidFill>
              </a:rPr>
              <a:t>    2014, "</a:t>
            </a:r>
            <a:r>
              <a:rPr lang="en-US" dirty="0" err="1">
                <a:solidFill>
                  <a:schemeClr val="bg1">
                    <a:lumMod val="65000"/>
                  </a:schemeClr>
                </a:solidFill>
              </a:rPr>
              <a:t>noWorkflow</a:t>
            </a:r>
            <a:r>
              <a:rPr lang="en-US" dirty="0">
                <a:solidFill>
                  <a:schemeClr val="bg1">
                    <a:lumMod val="65000"/>
                  </a:schemeClr>
                </a:solidFill>
              </a:rPr>
              <a:t>: capturing and analyzing provenance of scripts",</a:t>
            </a:r>
          </a:p>
          <a:p>
            <a:pPr marL="0" indent="0">
              <a:buNone/>
            </a:pPr>
            <a:r>
              <a:rPr lang="en-US" dirty="0">
                <a:solidFill>
                  <a:schemeClr val="bg1">
                    <a:lumMod val="65000"/>
                  </a:schemeClr>
                </a:solidFill>
              </a:rPr>
              <a:t>    display="</a:t>
            </a:r>
            <a:r>
              <a:rPr lang="en-US" dirty="0" err="1">
                <a:solidFill>
                  <a:schemeClr val="bg1">
                    <a:lumMod val="65000"/>
                  </a:schemeClr>
                </a:solidFill>
              </a:rPr>
              <a:t>noWorkflow</a:t>
            </a:r>
            <a:r>
              <a:rPr lang="en-US" dirty="0">
                <a:solidFill>
                  <a:schemeClr val="bg1">
                    <a:lumMod val="65000"/>
                  </a:schemeClr>
                </a:solidFill>
              </a:rPr>
              <a:t>",</a:t>
            </a:r>
          </a:p>
          <a:p>
            <a:pPr marL="0" indent="0">
              <a:buNone/>
            </a:pPr>
            <a:r>
              <a:rPr lang="en-US" dirty="0">
                <a:solidFill>
                  <a:schemeClr val="bg1">
                    <a:lumMod val="65000"/>
                  </a:schemeClr>
                </a:solidFill>
              </a:rPr>
              <a:t>    authors="</a:t>
            </a:r>
            <a:r>
              <a:rPr lang="en-US" dirty="0" err="1">
                <a:solidFill>
                  <a:schemeClr val="bg1">
                    <a:lumMod val="65000"/>
                  </a:schemeClr>
                </a:solidFill>
              </a:rPr>
              <a:t>Murta</a:t>
            </a:r>
            <a:r>
              <a:rPr lang="en-US" dirty="0">
                <a:solidFill>
                  <a:schemeClr val="bg1">
                    <a:lumMod val="65000"/>
                  </a:schemeClr>
                </a:solidFill>
              </a:rPr>
              <a:t>, Leonardo and </a:t>
            </a:r>
            <a:r>
              <a:rPr lang="en-US" dirty="0" err="1">
                <a:solidFill>
                  <a:schemeClr val="bg1">
                    <a:lumMod val="65000"/>
                  </a:schemeClr>
                </a:solidFill>
              </a:rPr>
              <a:t>Braganholo</a:t>
            </a:r>
            <a:r>
              <a:rPr lang="en-US" dirty="0">
                <a:solidFill>
                  <a:schemeClr val="bg1">
                    <a:lumMod val="65000"/>
                  </a:schemeClr>
                </a:solidFill>
              </a:rPr>
              <a:t>, Vanessa and </a:t>
            </a:r>
            <a:r>
              <a:rPr lang="en-US" dirty="0" err="1">
                <a:solidFill>
                  <a:schemeClr val="bg1">
                    <a:lumMod val="65000"/>
                  </a:schemeClr>
                </a:solidFill>
              </a:rPr>
              <a:t>Chirigati</a:t>
            </a:r>
            <a:r>
              <a:rPr lang="en-US" dirty="0">
                <a:solidFill>
                  <a:schemeClr val="bg1">
                    <a:lumMod val="65000"/>
                  </a:schemeClr>
                </a:solidFill>
              </a:rPr>
              <a:t>, Fernando and Koop, David and Freire, Juliana",</a:t>
            </a:r>
          </a:p>
          <a:p>
            <a:pPr marL="0" indent="0">
              <a:buNone/>
            </a:pPr>
            <a:r>
              <a:rPr lang="en-US" dirty="0">
                <a:solidFill>
                  <a:schemeClr val="bg1">
                    <a:lumMod val="65000"/>
                  </a:schemeClr>
                </a:solidFill>
              </a:rPr>
              <a:t>    place=IPAW,</a:t>
            </a:r>
          </a:p>
          <a:p>
            <a:pPr marL="0" indent="0">
              <a:buNone/>
            </a:pPr>
            <a:r>
              <a:rPr lang="en-US" dirty="0"/>
              <a:t>    example="1",</a:t>
            </a:r>
          </a:p>
          <a:p>
            <a:pPr marL="0" indent="0">
              <a:buNone/>
            </a:pPr>
            <a:r>
              <a:rPr lang="en-US" dirty="0"/>
              <a:t>    </a:t>
            </a:r>
            <a:r>
              <a:rPr lang="en-US" dirty="0" err="1"/>
              <a:t>todo</a:t>
            </a:r>
            <a:r>
              <a:rPr lang="en-US" dirty="0"/>
              <a:t>="remove this example",</a:t>
            </a:r>
          </a:p>
          <a:p>
            <a:pPr marL="0" indent="0">
              <a:buNone/>
            </a:pPr>
            <a:r>
              <a:rPr lang="en-US" dirty="0"/>
              <a:t>    analysis="""graph-based: summarization of the activation graph</a:t>
            </a:r>
            <a:r>
              <a:rPr lang="pt-BR" dirty="0"/>
              <a:t>;</a:t>
            </a:r>
          </a:p>
          <a:p>
            <a:pPr marL="0" indent="0">
              <a:buNone/>
            </a:pPr>
            <a:r>
              <a:rPr lang="pt-BR" dirty="0"/>
              <a:t>                          </a:t>
            </a:r>
            <a:r>
              <a:rPr lang="en-US" dirty="0"/>
              <a:t>diff-based</a:t>
            </a:r>
            <a:r>
              <a:rPr lang="pt-BR" dirty="0"/>
              <a:t>: </a:t>
            </a:r>
            <a:r>
              <a:rPr lang="en-US" dirty="0"/>
              <a:t>basic attributes comparison;</a:t>
            </a:r>
          </a:p>
          <a:p>
            <a:pPr marL="0" indent="0">
              <a:buNone/>
            </a:pPr>
            <a:r>
              <a:rPr lang="en-US" dirty="0"/>
              <a:t>                          query-based: queries""",</a:t>
            </a:r>
            <a:endParaRPr lang="en-US" dirty="0">
              <a:solidFill>
                <a:schemeClr val="bg1">
                  <a:lumMod val="65000"/>
                </a:schemeClr>
              </a:solidFill>
            </a:endParaRPr>
          </a:p>
          <a:p>
            <a:pPr marL="0" indent="0">
              <a:buNone/>
            </a:pPr>
            <a:r>
              <a:rPr lang="en-US" dirty="0">
                <a:solidFill>
                  <a:schemeClr val="bg1">
                    <a:lumMod val="65000"/>
                  </a:schemeClr>
                </a:solidFill>
              </a:rPr>
              <a:t>))</a:t>
            </a:r>
          </a:p>
          <a:p>
            <a:pPr marL="0" indent="0">
              <a:buNone/>
            </a:pPr>
            <a:endParaRPr lang="en-US" dirty="0">
              <a:solidFill>
                <a:schemeClr val="bg1">
                  <a:lumMod val="65000"/>
                </a:schemeClr>
              </a:solidFill>
            </a:endParaRPr>
          </a:p>
        </p:txBody>
      </p:sp>
      <p:sp>
        <p:nvSpPr>
          <p:cNvPr id="4" name="Date Placeholder 3">
            <a:extLst>
              <a:ext uri="{FF2B5EF4-FFF2-40B4-BE49-F238E27FC236}">
                <a16:creationId xmlns:a16="http://schemas.microsoft.com/office/drawing/2014/main" id="{78102B44-1DC4-4BC3-8B7D-FC155F98859D}"/>
              </a:ext>
            </a:extLst>
          </p:cNvPr>
          <p:cNvSpPr>
            <a:spLocks noGrp="1"/>
          </p:cNvSpPr>
          <p:nvPr>
            <p:ph type="dt" sz="half" idx="10"/>
          </p:nvPr>
        </p:nvSpPr>
        <p:spPr/>
        <p:txBody>
          <a:bodyPr/>
          <a:lstStyle/>
          <a:p>
            <a:r>
              <a:rPr lang="en-US"/>
              <a:t>João Felipe Pimentel</a:t>
            </a:r>
            <a:endParaRPr lang="pt-BR" dirty="0"/>
          </a:p>
        </p:txBody>
      </p:sp>
      <p:sp>
        <p:nvSpPr>
          <p:cNvPr id="5" name="Footer Placeholder 4">
            <a:extLst>
              <a:ext uri="{FF2B5EF4-FFF2-40B4-BE49-F238E27FC236}">
                <a16:creationId xmlns:a16="http://schemas.microsoft.com/office/drawing/2014/main" id="{E4D59880-2B64-4BDB-96A6-E5CAD8544D0A}"/>
              </a:ext>
            </a:extLst>
          </p:cNvPr>
          <p:cNvSpPr>
            <a:spLocks noGrp="1"/>
          </p:cNvSpPr>
          <p:nvPr>
            <p:ph type="ftr" sz="quarter" idx="11"/>
          </p:nvPr>
        </p:nvSpPr>
        <p:spPr/>
        <p:txBody>
          <a:bodyPr/>
          <a:lstStyle/>
          <a:p>
            <a:r>
              <a:rPr lang="en-US"/>
              <a:t>Ferramenta de Snowballing</a:t>
            </a:r>
            <a:endParaRPr lang="pt-BR" dirty="0"/>
          </a:p>
        </p:txBody>
      </p:sp>
      <p:sp>
        <p:nvSpPr>
          <p:cNvPr id="6" name="Slide Number Placeholder 5">
            <a:extLst>
              <a:ext uri="{FF2B5EF4-FFF2-40B4-BE49-F238E27FC236}">
                <a16:creationId xmlns:a16="http://schemas.microsoft.com/office/drawing/2014/main" id="{FA0DC5CF-B98F-4D99-993C-9BD2448DA8B7}"/>
              </a:ext>
            </a:extLst>
          </p:cNvPr>
          <p:cNvSpPr>
            <a:spLocks noGrp="1"/>
          </p:cNvSpPr>
          <p:nvPr>
            <p:ph type="sldNum" sz="quarter" idx="12"/>
          </p:nvPr>
        </p:nvSpPr>
        <p:spPr/>
        <p:txBody>
          <a:bodyPr/>
          <a:lstStyle/>
          <a:p>
            <a:fld id="{0AAA623A-5D3C-471A-939B-3DC944CAB218}" type="slidenum">
              <a:rPr lang="pt-BR" smtClean="0"/>
              <a:pPr/>
              <a:t>22</a:t>
            </a:fld>
            <a:endParaRPr lang="pt-BR"/>
          </a:p>
        </p:txBody>
      </p:sp>
    </p:spTree>
    <p:extLst>
      <p:ext uri="{BB962C8B-B14F-4D97-AF65-F5344CB8AC3E}">
        <p14:creationId xmlns:p14="http://schemas.microsoft.com/office/powerpoint/2010/main" val="40769424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D87D55-B987-4BB7-9F49-42DCDEAA77FD}"/>
              </a:ext>
            </a:extLst>
          </p:cNvPr>
          <p:cNvSpPr>
            <a:spLocks noGrp="1"/>
          </p:cNvSpPr>
          <p:nvPr>
            <p:ph type="title"/>
          </p:nvPr>
        </p:nvSpPr>
        <p:spPr/>
        <p:txBody>
          <a:bodyPr/>
          <a:lstStyle/>
          <a:p>
            <a:r>
              <a:rPr lang="en-US">
                <a:solidFill>
                  <a:schemeClr val="accent4"/>
                </a:solidFill>
              </a:rPr>
              <a:t>y2014.py </a:t>
            </a:r>
            <a:r>
              <a:rPr lang="en-US"/>
              <a:t>Source Code</a:t>
            </a:r>
          </a:p>
        </p:txBody>
      </p:sp>
      <p:sp>
        <p:nvSpPr>
          <p:cNvPr id="3" name="Content Placeholder 2">
            <a:extLst>
              <a:ext uri="{FF2B5EF4-FFF2-40B4-BE49-F238E27FC236}">
                <a16:creationId xmlns:a16="http://schemas.microsoft.com/office/drawing/2014/main" id="{D88CA4DC-7F26-4C72-8813-9791C08AA88E}"/>
              </a:ext>
            </a:extLst>
          </p:cNvPr>
          <p:cNvSpPr>
            <a:spLocks noGrp="1"/>
          </p:cNvSpPr>
          <p:nvPr>
            <p:ph idx="1"/>
          </p:nvPr>
        </p:nvSpPr>
        <p:spPr>
          <a:xfrm>
            <a:off x="533400" y="1628799"/>
            <a:ext cx="8359080" cy="4864099"/>
          </a:xfrm>
        </p:spPr>
        <p:txBody>
          <a:bodyPr>
            <a:normAutofit fontScale="62500" lnSpcReduction="20000"/>
          </a:bodyPr>
          <a:lstStyle/>
          <a:p>
            <a:pPr marL="0" indent="0">
              <a:buNone/>
            </a:pPr>
            <a:r>
              <a:rPr lang="en-US" dirty="0">
                <a:solidFill>
                  <a:schemeClr val="bg1">
                    <a:lumMod val="65000"/>
                  </a:schemeClr>
                </a:solidFill>
              </a:rPr>
              <a:t>from datetime import datetime</a:t>
            </a:r>
          </a:p>
          <a:p>
            <a:pPr marL="0" indent="0">
              <a:buNone/>
            </a:pPr>
            <a:r>
              <a:rPr lang="en-US" dirty="0">
                <a:solidFill>
                  <a:schemeClr val="bg1">
                    <a:lumMod val="65000"/>
                  </a:schemeClr>
                </a:solidFill>
              </a:rPr>
              <a:t>from </a:t>
            </a:r>
            <a:r>
              <a:rPr lang="en-US" dirty="0" err="1">
                <a:solidFill>
                  <a:schemeClr val="bg1">
                    <a:lumMod val="65000"/>
                  </a:schemeClr>
                </a:solidFill>
              </a:rPr>
              <a:t>snowballing.models</a:t>
            </a:r>
            <a:r>
              <a:rPr lang="en-US" dirty="0">
                <a:solidFill>
                  <a:schemeClr val="bg1">
                    <a:lumMod val="65000"/>
                  </a:schemeClr>
                </a:solidFill>
              </a:rPr>
              <a:t> import *</a:t>
            </a:r>
          </a:p>
          <a:p>
            <a:pPr marL="0" indent="0">
              <a:buNone/>
            </a:pPr>
            <a:r>
              <a:rPr lang="en-US" dirty="0">
                <a:solidFill>
                  <a:schemeClr val="bg1">
                    <a:lumMod val="65000"/>
                  </a:schemeClr>
                </a:solidFill>
              </a:rPr>
              <a:t>from ..places import *</a:t>
            </a:r>
          </a:p>
          <a:p>
            <a:pPr marL="0" indent="0">
              <a:buNone/>
            </a:pPr>
            <a:endParaRPr lang="en-US" dirty="0"/>
          </a:p>
          <a:p>
            <a:pPr marL="0" indent="0">
              <a:buNone/>
            </a:pPr>
            <a:r>
              <a:rPr lang="en-US" dirty="0">
                <a:solidFill>
                  <a:schemeClr val="bg1">
                    <a:lumMod val="65000"/>
                  </a:schemeClr>
                </a:solidFill>
              </a:rPr>
              <a:t>murta2014a = DB(</a:t>
            </a:r>
            <a:r>
              <a:rPr lang="en-US" dirty="0" err="1">
                <a:solidFill>
                  <a:schemeClr val="bg1">
                    <a:lumMod val="65000"/>
                  </a:schemeClr>
                </a:solidFill>
              </a:rPr>
              <a:t>WorkSnowball</a:t>
            </a:r>
            <a:r>
              <a:rPr lang="en-US" dirty="0">
                <a:solidFill>
                  <a:schemeClr val="bg1">
                    <a:lumMod val="65000"/>
                  </a:schemeClr>
                </a:solidFill>
              </a:rPr>
              <a:t>(</a:t>
            </a:r>
          </a:p>
          <a:p>
            <a:pPr marL="0" indent="0">
              <a:buNone/>
            </a:pPr>
            <a:r>
              <a:rPr lang="en-US" dirty="0">
                <a:solidFill>
                  <a:schemeClr val="bg1">
                    <a:lumMod val="65000"/>
                  </a:schemeClr>
                </a:solidFill>
              </a:rPr>
              <a:t>    2014, "</a:t>
            </a:r>
            <a:r>
              <a:rPr lang="en-US" dirty="0" err="1">
                <a:solidFill>
                  <a:schemeClr val="bg1">
                    <a:lumMod val="65000"/>
                  </a:schemeClr>
                </a:solidFill>
              </a:rPr>
              <a:t>noWorkflow</a:t>
            </a:r>
            <a:r>
              <a:rPr lang="en-US" dirty="0">
                <a:solidFill>
                  <a:schemeClr val="bg1">
                    <a:lumMod val="65000"/>
                  </a:schemeClr>
                </a:solidFill>
              </a:rPr>
              <a:t>: capturing and analyzing provenance of scripts",</a:t>
            </a:r>
          </a:p>
          <a:p>
            <a:pPr marL="0" indent="0">
              <a:buNone/>
            </a:pPr>
            <a:r>
              <a:rPr lang="en-US" dirty="0">
                <a:solidFill>
                  <a:schemeClr val="bg1">
                    <a:lumMod val="65000"/>
                  </a:schemeClr>
                </a:solidFill>
              </a:rPr>
              <a:t>    display="</a:t>
            </a:r>
            <a:r>
              <a:rPr lang="en-US" dirty="0" err="1">
                <a:solidFill>
                  <a:schemeClr val="bg1">
                    <a:lumMod val="65000"/>
                  </a:schemeClr>
                </a:solidFill>
              </a:rPr>
              <a:t>noWorkflow</a:t>
            </a:r>
            <a:r>
              <a:rPr lang="en-US" dirty="0">
                <a:solidFill>
                  <a:schemeClr val="bg1">
                    <a:lumMod val="65000"/>
                  </a:schemeClr>
                </a:solidFill>
              </a:rPr>
              <a:t>",</a:t>
            </a:r>
          </a:p>
          <a:p>
            <a:pPr marL="0" indent="0">
              <a:buNone/>
            </a:pPr>
            <a:r>
              <a:rPr lang="en-US" dirty="0">
                <a:solidFill>
                  <a:schemeClr val="bg1">
                    <a:lumMod val="65000"/>
                  </a:schemeClr>
                </a:solidFill>
              </a:rPr>
              <a:t>    authors="</a:t>
            </a:r>
            <a:r>
              <a:rPr lang="en-US" dirty="0" err="1">
                <a:solidFill>
                  <a:schemeClr val="bg1">
                    <a:lumMod val="65000"/>
                  </a:schemeClr>
                </a:solidFill>
              </a:rPr>
              <a:t>Murta</a:t>
            </a:r>
            <a:r>
              <a:rPr lang="en-US" dirty="0">
                <a:solidFill>
                  <a:schemeClr val="bg1">
                    <a:lumMod val="65000"/>
                  </a:schemeClr>
                </a:solidFill>
              </a:rPr>
              <a:t>, Leonardo and </a:t>
            </a:r>
            <a:r>
              <a:rPr lang="en-US" dirty="0" err="1">
                <a:solidFill>
                  <a:schemeClr val="bg1">
                    <a:lumMod val="65000"/>
                  </a:schemeClr>
                </a:solidFill>
              </a:rPr>
              <a:t>Braganholo</a:t>
            </a:r>
            <a:r>
              <a:rPr lang="en-US" dirty="0">
                <a:solidFill>
                  <a:schemeClr val="bg1">
                    <a:lumMod val="65000"/>
                  </a:schemeClr>
                </a:solidFill>
              </a:rPr>
              <a:t>, Vanessa and </a:t>
            </a:r>
            <a:r>
              <a:rPr lang="en-US" dirty="0" err="1">
                <a:solidFill>
                  <a:schemeClr val="bg1">
                    <a:lumMod val="65000"/>
                  </a:schemeClr>
                </a:solidFill>
              </a:rPr>
              <a:t>Chirigati</a:t>
            </a:r>
            <a:r>
              <a:rPr lang="en-US" dirty="0">
                <a:solidFill>
                  <a:schemeClr val="bg1">
                    <a:lumMod val="65000"/>
                  </a:schemeClr>
                </a:solidFill>
              </a:rPr>
              <a:t>, Fernando and Koop, David and Freire, Juliana",</a:t>
            </a:r>
          </a:p>
          <a:p>
            <a:pPr marL="0" indent="0">
              <a:buNone/>
            </a:pPr>
            <a:r>
              <a:rPr lang="en-US" dirty="0">
                <a:solidFill>
                  <a:schemeClr val="bg1">
                    <a:lumMod val="65000"/>
                  </a:schemeClr>
                </a:solidFill>
              </a:rPr>
              <a:t>    place=IPAW,</a:t>
            </a:r>
          </a:p>
          <a:p>
            <a:pPr marL="0" indent="0">
              <a:buNone/>
            </a:pPr>
            <a:r>
              <a:rPr lang="en-US" dirty="0"/>
              <a:t>    aliases=[(2015, "</a:t>
            </a:r>
            <a:r>
              <a:rPr lang="en-US" dirty="0" err="1"/>
              <a:t>noWorkflow</a:t>
            </a:r>
            <a:r>
              <a:rPr lang="en-US" dirty="0"/>
              <a:t>: Capturing and Analyzing Provenance of Scripts ", "</a:t>
            </a:r>
            <a:r>
              <a:rPr lang="en-US" dirty="0" err="1"/>
              <a:t>Chirigati</a:t>
            </a:r>
            <a:r>
              <a:rPr lang="en-US" dirty="0"/>
              <a:t>, Fernando and Koop, David and Freire, Juliana")],</a:t>
            </a:r>
          </a:p>
          <a:p>
            <a:pPr marL="0" indent="0">
              <a:buNone/>
            </a:pPr>
            <a:r>
              <a:rPr lang="en-US" dirty="0"/>
              <a:t>    snowball=datetime(2017, 3, 6),</a:t>
            </a:r>
          </a:p>
          <a:p>
            <a:pPr marL="0" indent="0">
              <a:buNone/>
            </a:pPr>
            <a:r>
              <a:rPr lang="en-US" dirty="0">
                <a:solidFill>
                  <a:schemeClr val="bg1">
                    <a:lumMod val="65000"/>
                  </a:schemeClr>
                </a:solidFill>
              </a:rPr>
              <a:t>    </a:t>
            </a:r>
            <a:r>
              <a:rPr lang="en-US" dirty="0"/>
              <a:t>file="murta2014a.pdf",</a:t>
            </a:r>
          </a:p>
          <a:p>
            <a:pPr marL="0" indent="0">
              <a:buNone/>
            </a:pPr>
            <a:r>
              <a:rPr lang="en-US" dirty="0">
                <a:solidFill>
                  <a:schemeClr val="bg1">
                    <a:lumMod val="65000"/>
                  </a:schemeClr>
                </a:solidFill>
              </a:rPr>
              <a:t>    </a:t>
            </a:r>
            <a:r>
              <a:rPr lang="en-US" dirty="0" err="1"/>
              <a:t>citation_file</a:t>
            </a:r>
            <a:r>
              <a:rPr lang="en-US" dirty="0"/>
              <a:t>="murta2014a",</a:t>
            </a:r>
            <a:br>
              <a:rPr lang="en-US" dirty="0"/>
            </a:br>
            <a:r>
              <a:rPr lang="en-US" dirty="0">
                <a:solidFill>
                  <a:schemeClr val="bg1">
                    <a:lumMod val="65000"/>
                  </a:schemeClr>
                </a:solidFill>
              </a:rPr>
              <a:t>))</a:t>
            </a:r>
          </a:p>
          <a:p>
            <a:pPr marL="0" indent="0">
              <a:buNone/>
            </a:pPr>
            <a:endParaRPr lang="en-US" dirty="0"/>
          </a:p>
        </p:txBody>
      </p:sp>
      <p:sp>
        <p:nvSpPr>
          <p:cNvPr id="4" name="Date Placeholder 3">
            <a:extLst>
              <a:ext uri="{FF2B5EF4-FFF2-40B4-BE49-F238E27FC236}">
                <a16:creationId xmlns:a16="http://schemas.microsoft.com/office/drawing/2014/main" id="{78102B44-1DC4-4BC3-8B7D-FC155F98859D}"/>
              </a:ext>
            </a:extLst>
          </p:cNvPr>
          <p:cNvSpPr>
            <a:spLocks noGrp="1"/>
          </p:cNvSpPr>
          <p:nvPr>
            <p:ph type="dt" sz="half" idx="10"/>
          </p:nvPr>
        </p:nvSpPr>
        <p:spPr/>
        <p:txBody>
          <a:bodyPr/>
          <a:lstStyle/>
          <a:p>
            <a:r>
              <a:rPr lang="en-US"/>
              <a:t>João Felipe Pimentel</a:t>
            </a:r>
            <a:endParaRPr lang="pt-BR" dirty="0"/>
          </a:p>
        </p:txBody>
      </p:sp>
      <p:sp>
        <p:nvSpPr>
          <p:cNvPr id="5" name="Footer Placeholder 4">
            <a:extLst>
              <a:ext uri="{FF2B5EF4-FFF2-40B4-BE49-F238E27FC236}">
                <a16:creationId xmlns:a16="http://schemas.microsoft.com/office/drawing/2014/main" id="{E4D59880-2B64-4BDB-96A6-E5CAD8544D0A}"/>
              </a:ext>
            </a:extLst>
          </p:cNvPr>
          <p:cNvSpPr>
            <a:spLocks noGrp="1"/>
          </p:cNvSpPr>
          <p:nvPr>
            <p:ph type="ftr" sz="quarter" idx="11"/>
          </p:nvPr>
        </p:nvSpPr>
        <p:spPr/>
        <p:txBody>
          <a:bodyPr/>
          <a:lstStyle/>
          <a:p>
            <a:r>
              <a:rPr lang="en-US"/>
              <a:t>Ferramenta de Snowballing</a:t>
            </a:r>
            <a:endParaRPr lang="pt-BR" dirty="0"/>
          </a:p>
        </p:txBody>
      </p:sp>
      <p:sp>
        <p:nvSpPr>
          <p:cNvPr id="6" name="Slide Number Placeholder 5">
            <a:extLst>
              <a:ext uri="{FF2B5EF4-FFF2-40B4-BE49-F238E27FC236}">
                <a16:creationId xmlns:a16="http://schemas.microsoft.com/office/drawing/2014/main" id="{FA0DC5CF-B98F-4D99-993C-9BD2448DA8B7}"/>
              </a:ext>
            </a:extLst>
          </p:cNvPr>
          <p:cNvSpPr>
            <a:spLocks noGrp="1"/>
          </p:cNvSpPr>
          <p:nvPr>
            <p:ph type="sldNum" sz="quarter" idx="12"/>
          </p:nvPr>
        </p:nvSpPr>
        <p:spPr/>
        <p:txBody>
          <a:bodyPr/>
          <a:lstStyle/>
          <a:p>
            <a:fld id="{0AAA623A-5D3C-471A-939B-3DC944CAB218}" type="slidenum">
              <a:rPr lang="pt-BR" smtClean="0"/>
              <a:pPr/>
              <a:t>23</a:t>
            </a:fld>
            <a:endParaRPr lang="pt-BR"/>
          </a:p>
        </p:txBody>
      </p:sp>
    </p:spTree>
    <p:extLst>
      <p:ext uri="{BB962C8B-B14F-4D97-AF65-F5344CB8AC3E}">
        <p14:creationId xmlns:p14="http://schemas.microsoft.com/office/powerpoint/2010/main" val="38176381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D87D55-B987-4BB7-9F49-42DCDEAA77FD}"/>
              </a:ext>
            </a:extLst>
          </p:cNvPr>
          <p:cNvSpPr>
            <a:spLocks noGrp="1"/>
          </p:cNvSpPr>
          <p:nvPr>
            <p:ph type="title"/>
          </p:nvPr>
        </p:nvSpPr>
        <p:spPr/>
        <p:txBody>
          <a:bodyPr/>
          <a:lstStyle/>
          <a:p>
            <a:r>
              <a:rPr lang="en-US">
                <a:solidFill>
                  <a:schemeClr val="accent4"/>
                </a:solidFill>
              </a:rPr>
              <a:t>y2014.py </a:t>
            </a:r>
            <a:r>
              <a:rPr lang="en-US"/>
              <a:t>Source Code</a:t>
            </a:r>
          </a:p>
        </p:txBody>
      </p:sp>
      <p:sp>
        <p:nvSpPr>
          <p:cNvPr id="3" name="Content Placeholder 2">
            <a:extLst>
              <a:ext uri="{FF2B5EF4-FFF2-40B4-BE49-F238E27FC236}">
                <a16:creationId xmlns:a16="http://schemas.microsoft.com/office/drawing/2014/main" id="{D88CA4DC-7F26-4C72-8813-9791C08AA88E}"/>
              </a:ext>
            </a:extLst>
          </p:cNvPr>
          <p:cNvSpPr>
            <a:spLocks noGrp="1"/>
          </p:cNvSpPr>
          <p:nvPr>
            <p:ph idx="1"/>
          </p:nvPr>
        </p:nvSpPr>
        <p:spPr>
          <a:xfrm>
            <a:off x="533400" y="1628800"/>
            <a:ext cx="8458200" cy="4924400"/>
          </a:xfrm>
        </p:spPr>
        <p:txBody>
          <a:bodyPr>
            <a:normAutofit fontScale="62500" lnSpcReduction="20000"/>
          </a:bodyPr>
          <a:lstStyle/>
          <a:p>
            <a:pPr marL="0" indent="0">
              <a:buNone/>
            </a:pPr>
            <a:r>
              <a:rPr lang="en-US" dirty="0">
                <a:solidFill>
                  <a:schemeClr val="bg1">
                    <a:lumMod val="65000"/>
                  </a:schemeClr>
                </a:solidFill>
              </a:rPr>
              <a:t>from datetime import datetime</a:t>
            </a:r>
          </a:p>
          <a:p>
            <a:pPr marL="0" indent="0">
              <a:buNone/>
            </a:pPr>
            <a:r>
              <a:rPr lang="en-US" dirty="0">
                <a:solidFill>
                  <a:schemeClr val="bg1">
                    <a:lumMod val="65000"/>
                  </a:schemeClr>
                </a:solidFill>
              </a:rPr>
              <a:t>from </a:t>
            </a:r>
            <a:r>
              <a:rPr lang="en-US" dirty="0" err="1">
                <a:solidFill>
                  <a:schemeClr val="bg1">
                    <a:lumMod val="65000"/>
                  </a:schemeClr>
                </a:solidFill>
              </a:rPr>
              <a:t>snowballing.models</a:t>
            </a:r>
            <a:r>
              <a:rPr lang="en-US" dirty="0">
                <a:solidFill>
                  <a:schemeClr val="bg1">
                    <a:lumMod val="65000"/>
                  </a:schemeClr>
                </a:solidFill>
              </a:rPr>
              <a:t> import *</a:t>
            </a:r>
          </a:p>
          <a:p>
            <a:pPr marL="0" indent="0">
              <a:buNone/>
            </a:pPr>
            <a:r>
              <a:rPr lang="en-US" dirty="0">
                <a:solidFill>
                  <a:schemeClr val="bg1">
                    <a:lumMod val="65000"/>
                  </a:schemeClr>
                </a:solidFill>
              </a:rPr>
              <a:t>from ..places import *</a:t>
            </a:r>
          </a:p>
          <a:p>
            <a:pPr marL="0" indent="0">
              <a:buNone/>
            </a:pPr>
            <a:endParaRPr lang="en-US" dirty="0">
              <a:solidFill>
                <a:schemeClr val="bg1">
                  <a:lumMod val="65000"/>
                </a:schemeClr>
              </a:solidFill>
            </a:endParaRPr>
          </a:p>
          <a:p>
            <a:pPr marL="0" indent="0">
              <a:buNone/>
            </a:pPr>
            <a:r>
              <a:rPr lang="en-US" dirty="0">
                <a:solidFill>
                  <a:schemeClr val="bg1">
                    <a:lumMod val="65000"/>
                  </a:schemeClr>
                </a:solidFill>
              </a:rPr>
              <a:t>murta2014a = DB(</a:t>
            </a:r>
            <a:r>
              <a:rPr lang="en-US" dirty="0" err="1">
                <a:solidFill>
                  <a:schemeClr val="bg1">
                    <a:lumMod val="65000"/>
                  </a:schemeClr>
                </a:solidFill>
              </a:rPr>
              <a:t>WorkSnowball</a:t>
            </a:r>
            <a:r>
              <a:rPr lang="en-US" dirty="0">
                <a:solidFill>
                  <a:schemeClr val="bg1">
                    <a:lumMod val="65000"/>
                  </a:schemeClr>
                </a:solidFill>
              </a:rPr>
              <a:t>(</a:t>
            </a:r>
          </a:p>
          <a:p>
            <a:pPr marL="0" indent="0">
              <a:buNone/>
            </a:pPr>
            <a:r>
              <a:rPr lang="en-US" dirty="0">
                <a:solidFill>
                  <a:schemeClr val="bg1">
                    <a:lumMod val="65000"/>
                  </a:schemeClr>
                </a:solidFill>
              </a:rPr>
              <a:t>    2014, "</a:t>
            </a:r>
            <a:r>
              <a:rPr lang="en-US" dirty="0" err="1">
                <a:solidFill>
                  <a:schemeClr val="bg1">
                    <a:lumMod val="65000"/>
                  </a:schemeClr>
                </a:solidFill>
              </a:rPr>
              <a:t>noWorkflow</a:t>
            </a:r>
            <a:r>
              <a:rPr lang="en-US" dirty="0">
                <a:solidFill>
                  <a:schemeClr val="bg1">
                    <a:lumMod val="65000"/>
                  </a:schemeClr>
                </a:solidFill>
              </a:rPr>
              <a:t>: capturing and analyzing provenance of scripts",</a:t>
            </a:r>
          </a:p>
          <a:p>
            <a:pPr marL="0" indent="0">
              <a:buNone/>
            </a:pPr>
            <a:r>
              <a:rPr lang="en-US" dirty="0">
                <a:solidFill>
                  <a:schemeClr val="bg1">
                    <a:lumMod val="65000"/>
                  </a:schemeClr>
                </a:solidFill>
              </a:rPr>
              <a:t>    display="</a:t>
            </a:r>
            <a:r>
              <a:rPr lang="en-US" dirty="0" err="1">
                <a:solidFill>
                  <a:schemeClr val="bg1">
                    <a:lumMod val="65000"/>
                  </a:schemeClr>
                </a:solidFill>
              </a:rPr>
              <a:t>noWorkflow</a:t>
            </a:r>
            <a:r>
              <a:rPr lang="en-US" dirty="0">
                <a:solidFill>
                  <a:schemeClr val="bg1">
                    <a:lumMod val="65000"/>
                  </a:schemeClr>
                </a:solidFill>
              </a:rPr>
              <a:t>",</a:t>
            </a:r>
          </a:p>
          <a:p>
            <a:pPr marL="0" indent="0">
              <a:buNone/>
            </a:pPr>
            <a:r>
              <a:rPr lang="en-US" dirty="0">
                <a:solidFill>
                  <a:schemeClr val="bg1">
                    <a:lumMod val="65000"/>
                  </a:schemeClr>
                </a:solidFill>
              </a:rPr>
              <a:t>    authors="</a:t>
            </a:r>
            <a:r>
              <a:rPr lang="en-US" dirty="0" err="1">
                <a:solidFill>
                  <a:schemeClr val="bg1">
                    <a:lumMod val="65000"/>
                  </a:schemeClr>
                </a:solidFill>
              </a:rPr>
              <a:t>Murta</a:t>
            </a:r>
            <a:r>
              <a:rPr lang="en-US" dirty="0">
                <a:solidFill>
                  <a:schemeClr val="bg1">
                    <a:lumMod val="65000"/>
                  </a:schemeClr>
                </a:solidFill>
              </a:rPr>
              <a:t>, Leonardo and </a:t>
            </a:r>
            <a:r>
              <a:rPr lang="en-US" dirty="0" err="1">
                <a:solidFill>
                  <a:schemeClr val="bg1">
                    <a:lumMod val="65000"/>
                  </a:schemeClr>
                </a:solidFill>
              </a:rPr>
              <a:t>Braganholo</a:t>
            </a:r>
            <a:r>
              <a:rPr lang="en-US" dirty="0">
                <a:solidFill>
                  <a:schemeClr val="bg1">
                    <a:lumMod val="65000"/>
                  </a:schemeClr>
                </a:solidFill>
              </a:rPr>
              <a:t>, Vanessa and </a:t>
            </a:r>
            <a:r>
              <a:rPr lang="en-US" dirty="0" err="1">
                <a:solidFill>
                  <a:schemeClr val="bg1">
                    <a:lumMod val="65000"/>
                  </a:schemeClr>
                </a:solidFill>
              </a:rPr>
              <a:t>Chirigati</a:t>
            </a:r>
            <a:r>
              <a:rPr lang="en-US" dirty="0">
                <a:solidFill>
                  <a:schemeClr val="bg1">
                    <a:lumMod val="65000"/>
                  </a:schemeClr>
                </a:solidFill>
              </a:rPr>
              <a:t>, Fernando and Koop, David and Freire, Juliana",</a:t>
            </a:r>
          </a:p>
          <a:p>
            <a:pPr marL="0" indent="0">
              <a:buNone/>
            </a:pPr>
            <a:r>
              <a:rPr lang="en-US" dirty="0">
                <a:solidFill>
                  <a:schemeClr val="bg1">
                    <a:lumMod val="65000"/>
                  </a:schemeClr>
                </a:solidFill>
              </a:rPr>
              <a:t>    place=IPAW,</a:t>
            </a:r>
          </a:p>
          <a:p>
            <a:pPr marL="0" indent="0">
              <a:buNone/>
            </a:pPr>
            <a:r>
              <a:rPr lang="en-US" dirty="0"/>
              <a:t>    scholar="http://scholar.google.com/</a:t>
            </a:r>
            <a:r>
              <a:rPr lang="en-US" dirty="0" err="1"/>
              <a:t>scholar?cites</a:t>
            </a:r>
            <a:r>
              <a:rPr lang="en-US" dirty="0"/>
              <a:t>= 5458343950729529273&amp;as_sdt=2005&amp;sciodt=0,5&amp;hl=en",</a:t>
            </a:r>
          </a:p>
          <a:p>
            <a:pPr marL="0" indent="0">
              <a:buNone/>
            </a:pPr>
            <a:r>
              <a:rPr lang="en-US" dirty="0"/>
              <a:t>    </a:t>
            </a:r>
            <a:r>
              <a:rPr lang="en-US" dirty="0" err="1"/>
              <a:t>scholar_id</a:t>
            </a:r>
            <a:r>
              <a:rPr lang="en-US" dirty="0"/>
              <a:t>="ucciVefuv0sJ",</a:t>
            </a:r>
          </a:p>
          <a:p>
            <a:pPr marL="0" indent="0">
              <a:buNone/>
            </a:pPr>
            <a:r>
              <a:rPr lang="en-US" dirty="0"/>
              <a:t>    </a:t>
            </a:r>
            <a:r>
              <a:rPr lang="en-US" dirty="0" err="1"/>
              <a:t>cluster_id</a:t>
            </a:r>
            <a:r>
              <a:rPr lang="en-US" dirty="0"/>
              <a:t>="5458343950729529273",</a:t>
            </a:r>
          </a:p>
          <a:p>
            <a:pPr marL="0" indent="0">
              <a:buNone/>
            </a:pPr>
            <a:r>
              <a:rPr lang="en-US" dirty="0"/>
              <a:t>    </a:t>
            </a:r>
            <a:r>
              <a:rPr lang="en-US" dirty="0" err="1"/>
              <a:t>scholar_ok</a:t>
            </a:r>
            <a:r>
              <a:rPr lang="en-US" dirty="0"/>
              <a:t>=True,</a:t>
            </a:r>
          </a:p>
          <a:p>
            <a:pPr marL="0" indent="0">
              <a:buNone/>
            </a:pPr>
            <a:r>
              <a:rPr lang="en-US" dirty="0">
                <a:solidFill>
                  <a:schemeClr val="bg1">
                    <a:lumMod val="65000"/>
                  </a:schemeClr>
                </a:solidFill>
              </a:rPr>
              <a:t>))</a:t>
            </a:r>
          </a:p>
          <a:p>
            <a:pPr marL="0" indent="0">
              <a:buNone/>
            </a:pPr>
            <a:endParaRPr lang="en-US" dirty="0">
              <a:solidFill>
                <a:schemeClr val="bg1">
                  <a:lumMod val="65000"/>
                </a:schemeClr>
              </a:solidFill>
            </a:endParaRPr>
          </a:p>
        </p:txBody>
      </p:sp>
      <p:sp>
        <p:nvSpPr>
          <p:cNvPr id="4" name="Date Placeholder 3">
            <a:extLst>
              <a:ext uri="{FF2B5EF4-FFF2-40B4-BE49-F238E27FC236}">
                <a16:creationId xmlns:a16="http://schemas.microsoft.com/office/drawing/2014/main" id="{78102B44-1DC4-4BC3-8B7D-FC155F98859D}"/>
              </a:ext>
            </a:extLst>
          </p:cNvPr>
          <p:cNvSpPr>
            <a:spLocks noGrp="1"/>
          </p:cNvSpPr>
          <p:nvPr>
            <p:ph type="dt" sz="half" idx="10"/>
          </p:nvPr>
        </p:nvSpPr>
        <p:spPr/>
        <p:txBody>
          <a:bodyPr/>
          <a:lstStyle/>
          <a:p>
            <a:r>
              <a:rPr lang="en-US"/>
              <a:t>João Felipe Pimentel</a:t>
            </a:r>
            <a:endParaRPr lang="pt-BR" dirty="0"/>
          </a:p>
        </p:txBody>
      </p:sp>
      <p:sp>
        <p:nvSpPr>
          <p:cNvPr id="5" name="Footer Placeholder 4">
            <a:extLst>
              <a:ext uri="{FF2B5EF4-FFF2-40B4-BE49-F238E27FC236}">
                <a16:creationId xmlns:a16="http://schemas.microsoft.com/office/drawing/2014/main" id="{E4D59880-2B64-4BDB-96A6-E5CAD8544D0A}"/>
              </a:ext>
            </a:extLst>
          </p:cNvPr>
          <p:cNvSpPr>
            <a:spLocks noGrp="1"/>
          </p:cNvSpPr>
          <p:nvPr>
            <p:ph type="ftr" sz="quarter" idx="11"/>
          </p:nvPr>
        </p:nvSpPr>
        <p:spPr/>
        <p:txBody>
          <a:bodyPr/>
          <a:lstStyle/>
          <a:p>
            <a:r>
              <a:rPr lang="en-US"/>
              <a:t>Ferramenta de Snowballing</a:t>
            </a:r>
            <a:endParaRPr lang="pt-BR" dirty="0"/>
          </a:p>
        </p:txBody>
      </p:sp>
      <p:sp>
        <p:nvSpPr>
          <p:cNvPr id="6" name="Slide Number Placeholder 5">
            <a:extLst>
              <a:ext uri="{FF2B5EF4-FFF2-40B4-BE49-F238E27FC236}">
                <a16:creationId xmlns:a16="http://schemas.microsoft.com/office/drawing/2014/main" id="{FA0DC5CF-B98F-4D99-993C-9BD2448DA8B7}"/>
              </a:ext>
            </a:extLst>
          </p:cNvPr>
          <p:cNvSpPr>
            <a:spLocks noGrp="1"/>
          </p:cNvSpPr>
          <p:nvPr>
            <p:ph type="sldNum" sz="quarter" idx="12"/>
          </p:nvPr>
        </p:nvSpPr>
        <p:spPr/>
        <p:txBody>
          <a:bodyPr/>
          <a:lstStyle/>
          <a:p>
            <a:fld id="{0AAA623A-5D3C-471A-939B-3DC944CAB218}" type="slidenum">
              <a:rPr lang="pt-BR" smtClean="0"/>
              <a:pPr/>
              <a:t>24</a:t>
            </a:fld>
            <a:endParaRPr lang="pt-BR"/>
          </a:p>
        </p:txBody>
      </p:sp>
    </p:spTree>
    <p:extLst>
      <p:ext uri="{BB962C8B-B14F-4D97-AF65-F5344CB8AC3E}">
        <p14:creationId xmlns:p14="http://schemas.microsoft.com/office/powerpoint/2010/main" val="37311137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D87D55-B987-4BB7-9F49-42DCDEAA77FD}"/>
              </a:ext>
            </a:extLst>
          </p:cNvPr>
          <p:cNvSpPr>
            <a:spLocks noGrp="1"/>
          </p:cNvSpPr>
          <p:nvPr>
            <p:ph type="title"/>
          </p:nvPr>
        </p:nvSpPr>
        <p:spPr/>
        <p:txBody>
          <a:bodyPr/>
          <a:lstStyle/>
          <a:p>
            <a:r>
              <a:rPr lang="en-US">
                <a:solidFill>
                  <a:schemeClr val="accent4"/>
                </a:solidFill>
              </a:rPr>
              <a:t>y2014.py </a:t>
            </a:r>
            <a:r>
              <a:rPr lang="en-US"/>
              <a:t>Source Code</a:t>
            </a:r>
          </a:p>
        </p:txBody>
      </p:sp>
      <p:sp>
        <p:nvSpPr>
          <p:cNvPr id="3" name="Content Placeholder 2">
            <a:extLst>
              <a:ext uri="{FF2B5EF4-FFF2-40B4-BE49-F238E27FC236}">
                <a16:creationId xmlns:a16="http://schemas.microsoft.com/office/drawing/2014/main" id="{D88CA4DC-7F26-4C72-8813-9791C08AA88E}"/>
              </a:ext>
            </a:extLst>
          </p:cNvPr>
          <p:cNvSpPr>
            <a:spLocks noGrp="1"/>
          </p:cNvSpPr>
          <p:nvPr>
            <p:ph idx="1"/>
          </p:nvPr>
        </p:nvSpPr>
        <p:spPr>
          <a:xfrm>
            <a:off x="533400" y="1628800"/>
            <a:ext cx="8458200" cy="4924400"/>
          </a:xfrm>
        </p:spPr>
        <p:txBody>
          <a:bodyPr>
            <a:normAutofit fontScale="62500" lnSpcReduction="20000"/>
          </a:bodyPr>
          <a:lstStyle/>
          <a:p>
            <a:pPr marL="0" indent="0">
              <a:buNone/>
            </a:pPr>
            <a:r>
              <a:rPr lang="en-US" dirty="0">
                <a:solidFill>
                  <a:schemeClr val="bg1">
                    <a:lumMod val="65000"/>
                  </a:schemeClr>
                </a:solidFill>
              </a:rPr>
              <a:t>from datetime import datetime</a:t>
            </a:r>
          </a:p>
          <a:p>
            <a:pPr marL="0" indent="0">
              <a:buNone/>
            </a:pPr>
            <a:r>
              <a:rPr lang="en-US" dirty="0">
                <a:solidFill>
                  <a:schemeClr val="bg1">
                    <a:lumMod val="65000"/>
                  </a:schemeClr>
                </a:solidFill>
              </a:rPr>
              <a:t>from </a:t>
            </a:r>
            <a:r>
              <a:rPr lang="en-US" dirty="0" err="1">
                <a:solidFill>
                  <a:schemeClr val="bg1">
                    <a:lumMod val="65000"/>
                  </a:schemeClr>
                </a:solidFill>
              </a:rPr>
              <a:t>snowballing.models</a:t>
            </a:r>
            <a:r>
              <a:rPr lang="en-US" dirty="0">
                <a:solidFill>
                  <a:schemeClr val="bg1">
                    <a:lumMod val="65000"/>
                  </a:schemeClr>
                </a:solidFill>
              </a:rPr>
              <a:t> import *</a:t>
            </a:r>
          </a:p>
          <a:p>
            <a:pPr marL="0" indent="0">
              <a:buNone/>
            </a:pPr>
            <a:r>
              <a:rPr lang="en-US" dirty="0">
                <a:solidFill>
                  <a:schemeClr val="bg1">
                    <a:lumMod val="65000"/>
                  </a:schemeClr>
                </a:solidFill>
              </a:rPr>
              <a:t>from ..places import *</a:t>
            </a:r>
          </a:p>
          <a:p>
            <a:pPr marL="0" indent="0">
              <a:buNone/>
            </a:pPr>
            <a:endParaRPr lang="en-US" dirty="0">
              <a:solidFill>
                <a:schemeClr val="bg1">
                  <a:lumMod val="65000"/>
                </a:schemeClr>
              </a:solidFill>
            </a:endParaRPr>
          </a:p>
          <a:p>
            <a:pPr marL="0" indent="0">
              <a:buNone/>
            </a:pPr>
            <a:r>
              <a:rPr lang="en-US" dirty="0">
                <a:solidFill>
                  <a:schemeClr val="bg1">
                    <a:lumMod val="65000"/>
                  </a:schemeClr>
                </a:solidFill>
              </a:rPr>
              <a:t>murta2014a = DB(</a:t>
            </a:r>
            <a:r>
              <a:rPr lang="en-US" dirty="0" err="1">
                <a:solidFill>
                  <a:schemeClr val="bg1">
                    <a:lumMod val="65000"/>
                  </a:schemeClr>
                </a:solidFill>
              </a:rPr>
              <a:t>WorkSnowball</a:t>
            </a:r>
            <a:r>
              <a:rPr lang="en-US" dirty="0">
                <a:solidFill>
                  <a:schemeClr val="bg1">
                    <a:lumMod val="65000"/>
                  </a:schemeClr>
                </a:solidFill>
              </a:rPr>
              <a:t>(</a:t>
            </a:r>
          </a:p>
          <a:p>
            <a:pPr marL="0" indent="0">
              <a:buNone/>
            </a:pPr>
            <a:r>
              <a:rPr lang="en-US" dirty="0">
                <a:solidFill>
                  <a:schemeClr val="bg1">
                    <a:lumMod val="65000"/>
                  </a:schemeClr>
                </a:solidFill>
              </a:rPr>
              <a:t>    2014, "</a:t>
            </a:r>
            <a:r>
              <a:rPr lang="en-US" dirty="0" err="1">
                <a:solidFill>
                  <a:schemeClr val="bg1">
                    <a:lumMod val="65000"/>
                  </a:schemeClr>
                </a:solidFill>
              </a:rPr>
              <a:t>noWorkflow</a:t>
            </a:r>
            <a:r>
              <a:rPr lang="en-US" dirty="0">
                <a:solidFill>
                  <a:schemeClr val="bg1">
                    <a:lumMod val="65000"/>
                  </a:schemeClr>
                </a:solidFill>
              </a:rPr>
              <a:t>: capturing and analyzing provenance of scripts",</a:t>
            </a:r>
          </a:p>
          <a:p>
            <a:pPr marL="0" indent="0">
              <a:buNone/>
            </a:pPr>
            <a:r>
              <a:rPr lang="en-US" dirty="0">
                <a:solidFill>
                  <a:schemeClr val="bg1">
                    <a:lumMod val="65000"/>
                  </a:schemeClr>
                </a:solidFill>
              </a:rPr>
              <a:t>    display="</a:t>
            </a:r>
            <a:r>
              <a:rPr lang="en-US" dirty="0" err="1">
                <a:solidFill>
                  <a:schemeClr val="bg1">
                    <a:lumMod val="65000"/>
                  </a:schemeClr>
                </a:solidFill>
              </a:rPr>
              <a:t>noWorkflow</a:t>
            </a:r>
            <a:r>
              <a:rPr lang="en-US" dirty="0">
                <a:solidFill>
                  <a:schemeClr val="bg1">
                    <a:lumMod val="65000"/>
                  </a:schemeClr>
                </a:solidFill>
              </a:rPr>
              <a:t>",</a:t>
            </a:r>
          </a:p>
          <a:p>
            <a:pPr marL="0" indent="0">
              <a:buNone/>
            </a:pPr>
            <a:r>
              <a:rPr lang="en-US" dirty="0">
                <a:solidFill>
                  <a:schemeClr val="bg1">
                    <a:lumMod val="65000"/>
                  </a:schemeClr>
                </a:solidFill>
              </a:rPr>
              <a:t>    authors="</a:t>
            </a:r>
            <a:r>
              <a:rPr lang="en-US" dirty="0" err="1">
                <a:solidFill>
                  <a:schemeClr val="bg1">
                    <a:lumMod val="65000"/>
                  </a:schemeClr>
                </a:solidFill>
              </a:rPr>
              <a:t>Murta</a:t>
            </a:r>
            <a:r>
              <a:rPr lang="en-US" dirty="0">
                <a:solidFill>
                  <a:schemeClr val="bg1">
                    <a:lumMod val="65000"/>
                  </a:schemeClr>
                </a:solidFill>
              </a:rPr>
              <a:t>, Leonardo and </a:t>
            </a:r>
            <a:r>
              <a:rPr lang="en-US" dirty="0" err="1">
                <a:solidFill>
                  <a:schemeClr val="bg1">
                    <a:lumMod val="65000"/>
                  </a:schemeClr>
                </a:solidFill>
              </a:rPr>
              <a:t>Braganholo</a:t>
            </a:r>
            <a:r>
              <a:rPr lang="en-US" dirty="0">
                <a:solidFill>
                  <a:schemeClr val="bg1">
                    <a:lumMod val="65000"/>
                  </a:schemeClr>
                </a:solidFill>
              </a:rPr>
              <a:t>, Vanessa and </a:t>
            </a:r>
            <a:r>
              <a:rPr lang="en-US" dirty="0" err="1">
                <a:solidFill>
                  <a:schemeClr val="bg1">
                    <a:lumMod val="65000"/>
                  </a:schemeClr>
                </a:solidFill>
              </a:rPr>
              <a:t>Chirigati</a:t>
            </a:r>
            <a:r>
              <a:rPr lang="en-US" dirty="0">
                <a:solidFill>
                  <a:schemeClr val="bg1">
                    <a:lumMod val="65000"/>
                  </a:schemeClr>
                </a:solidFill>
              </a:rPr>
              <a:t>, Fernando and Koop, David and Freire, Juliana",</a:t>
            </a:r>
          </a:p>
          <a:p>
            <a:pPr marL="0" indent="0">
              <a:buNone/>
            </a:pPr>
            <a:r>
              <a:rPr lang="en-US" dirty="0">
                <a:solidFill>
                  <a:schemeClr val="bg1">
                    <a:lumMod val="65000"/>
                  </a:schemeClr>
                </a:solidFill>
              </a:rPr>
              <a:t>    place=IPAW,</a:t>
            </a:r>
          </a:p>
          <a:p>
            <a:pPr marL="0" indent="0">
              <a:buNone/>
            </a:pPr>
            <a:r>
              <a:rPr lang="en-US" dirty="0"/>
              <a:t>    local="Cologne, Germany",</a:t>
            </a:r>
          </a:p>
          <a:p>
            <a:pPr marL="0" indent="0">
              <a:buNone/>
            </a:pPr>
            <a:r>
              <a:rPr lang="en-US" dirty="0"/>
              <a:t>    pp="71--83",</a:t>
            </a:r>
          </a:p>
          <a:p>
            <a:pPr marL="0" indent="0">
              <a:buNone/>
            </a:pPr>
            <a:r>
              <a:rPr lang="en-US" dirty="0"/>
              <a:t>    </a:t>
            </a:r>
            <a:r>
              <a:rPr lang="en-US" dirty="0" err="1"/>
              <a:t>entrytype</a:t>
            </a:r>
            <a:r>
              <a:rPr lang="en-US" dirty="0"/>
              <a:t>="</a:t>
            </a:r>
            <a:r>
              <a:rPr lang="en-US" dirty="0" err="1"/>
              <a:t>inproceedings</a:t>
            </a:r>
            <a:r>
              <a:rPr lang="en-US" dirty="0"/>
              <a:t>",</a:t>
            </a:r>
          </a:p>
          <a:p>
            <a:pPr marL="0" indent="0">
              <a:buNone/>
            </a:pPr>
            <a:r>
              <a:rPr lang="en-US" dirty="0"/>
              <a:t>    organization="Springer",</a:t>
            </a:r>
          </a:p>
          <a:p>
            <a:pPr marL="0" indent="0">
              <a:buNone/>
            </a:pPr>
            <a:r>
              <a:rPr lang="en-US" dirty="0">
                <a:solidFill>
                  <a:schemeClr val="bg1">
                    <a:lumMod val="65000"/>
                  </a:schemeClr>
                </a:solidFill>
              </a:rPr>
              <a:t>    </a:t>
            </a:r>
            <a:r>
              <a:rPr lang="en-US" dirty="0"/>
              <a:t>editor="</a:t>
            </a:r>
            <a:r>
              <a:rPr lang="en-US" dirty="0" err="1"/>
              <a:t>Ludaescher</a:t>
            </a:r>
            <a:r>
              <a:rPr lang="en-US" dirty="0"/>
              <a:t>, Bertram and </a:t>
            </a:r>
            <a:r>
              <a:rPr lang="en-US" dirty="0" err="1"/>
              <a:t>Plale</a:t>
            </a:r>
            <a:r>
              <a:rPr lang="en-US" dirty="0"/>
              <a:t>, Beth",</a:t>
            </a:r>
          </a:p>
          <a:p>
            <a:pPr marL="0" indent="0">
              <a:buNone/>
            </a:pPr>
            <a:r>
              <a:rPr lang="en-US" dirty="0">
                <a:solidFill>
                  <a:schemeClr val="bg1">
                    <a:lumMod val="65000"/>
                  </a:schemeClr>
                </a:solidFill>
              </a:rPr>
              <a:t>))</a:t>
            </a:r>
          </a:p>
          <a:p>
            <a:pPr marL="0" indent="0">
              <a:buNone/>
            </a:pPr>
            <a:endParaRPr lang="en-US" dirty="0">
              <a:solidFill>
                <a:schemeClr val="bg1">
                  <a:lumMod val="65000"/>
                </a:schemeClr>
              </a:solidFill>
            </a:endParaRPr>
          </a:p>
        </p:txBody>
      </p:sp>
      <p:sp>
        <p:nvSpPr>
          <p:cNvPr id="4" name="Date Placeholder 3">
            <a:extLst>
              <a:ext uri="{FF2B5EF4-FFF2-40B4-BE49-F238E27FC236}">
                <a16:creationId xmlns:a16="http://schemas.microsoft.com/office/drawing/2014/main" id="{78102B44-1DC4-4BC3-8B7D-FC155F98859D}"/>
              </a:ext>
            </a:extLst>
          </p:cNvPr>
          <p:cNvSpPr>
            <a:spLocks noGrp="1"/>
          </p:cNvSpPr>
          <p:nvPr>
            <p:ph type="dt" sz="half" idx="10"/>
          </p:nvPr>
        </p:nvSpPr>
        <p:spPr/>
        <p:txBody>
          <a:bodyPr/>
          <a:lstStyle/>
          <a:p>
            <a:r>
              <a:rPr lang="en-US"/>
              <a:t>João Felipe Pimentel</a:t>
            </a:r>
            <a:endParaRPr lang="pt-BR" dirty="0"/>
          </a:p>
        </p:txBody>
      </p:sp>
      <p:sp>
        <p:nvSpPr>
          <p:cNvPr id="5" name="Footer Placeholder 4">
            <a:extLst>
              <a:ext uri="{FF2B5EF4-FFF2-40B4-BE49-F238E27FC236}">
                <a16:creationId xmlns:a16="http://schemas.microsoft.com/office/drawing/2014/main" id="{E4D59880-2B64-4BDB-96A6-E5CAD8544D0A}"/>
              </a:ext>
            </a:extLst>
          </p:cNvPr>
          <p:cNvSpPr>
            <a:spLocks noGrp="1"/>
          </p:cNvSpPr>
          <p:nvPr>
            <p:ph type="ftr" sz="quarter" idx="11"/>
          </p:nvPr>
        </p:nvSpPr>
        <p:spPr/>
        <p:txBody>
          <a:bodyPr/>
          <a:lstStyle/>
          <a:p>
            <a:r>
              <a:rPr lang="en-US"/>
              <a:t>Ferramenta de Snowballing</a:t>
            </a:r>
            <a:endParaRPr lang="pt-BR" dirty="0"/>
          </a:p>
        </p:txBody>
      </p:sp>
      <p:sp>
        <p:nvSpPr>
          <p:cNvPr id="6" name="Slide Number Placeholder 5">
            <a:extLst>
              <a:ext uri="{FF2B5EF4-FFF2-40B4-BE49-F238E27FC236}">
                <a16:creationId xmlns:a16="http://schemas.microsoft.com/office/drawing/2014/main" id="{FA0DC5CF-B98F-4D99-993C-9BD2448DA8B7}"/>
              </a:ext>
            </a:extLst>
          </p:cNvPr>
          <p:cNvSpPr>
            <a:spLocks noGrp="1"/>
          </p:cNvSpPr>
          <p:nvPr>
            <p:ph type="sldNum" sz="quarter" idx="12"/>
          </p:nvPr>
        </p:nvSpPr>
        <p:spPr/>
        <p:txBody>
          <a:bodyPr/>
          <a:lstStyle/>
          <a:p>
            <a:fld id="{0AAA623A-5D3C-471A-939B-3DC944CAB218}" type="slidenum">
              <a:rPr lang="pt-BR" smtClean="0"/>
              <a:pPr/>
              <a:t>25</a:t>
            </a:fld>
            <a:endParaRPr lang="pt-BR"/>
          </a:p>
        </p:txBody>
      </p:sp>
    </p:spTree>
    <p:extLst>
      <p:ext uri="{BB962C8B-B14F-4D97-AF65-F5344CB8AC3E}">
        <p14:creationId xmlns:p14="http://schemas.microsoft.com/office/powerpoint/2010/main" val="14254198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D87D55-B987-4BB7-9F49-42DCDEAA77FD}"/>
              </a:ext>
            </a:extLst>
          </p:cNvPr>
          <p:cNvSpPr>
            <a:spLocks noGrp="1"/>
          </p:cNvSpPr>
          <p:nvPr>
            <p:ph type="title"/>
          </p:nvPr>
        </p:nvSpPr>
        <p:spPr/>
        <p:txBody>
          <a:bodyPr/>
          <a:lstStyle/>
          <a:p>
            <a:r>
              <a:rPr lang="en-US" dirty="0">
                <a:solidFill>
                  <a:schemeClr val="accent4"/>
                </a:solidFill>
              </a:rPr>
              <a:t>citations/*.py </a:t>
            </a:r>
            <a:r>
              <a:rPr lang="en-US" dirty="0"/>
              <a:t>Source Code</a:t>
            </a:r>
          </a:p>
        </p:txBody>
      </p:sp>
      <p:sp>
        <p:nvSpPr>
          <p:cNvPr id="3" name="Content Placeholder 2">
            <a:extLst>
              <a:ext uri="{FF2B5EF4-FFF2-40B4-BE49-F238E27FC236}">
                <a16:creationId xmlns:a16="http://schemas.microsoft.com/office/drawing/2014/main" id="{D88CA4DC-7F26-4C72-8813-9791C08AA88E}"/>
              </a:ext>
            </a:extLst>
          </p:cNvPr>
          <p:cNvSpPr>
            <a:spLocks noGrp="1"/>
          </p:cNvSpPr>
          <p:nvPr>
            <p:ph idx="1"/>
          </p:nvPr>
        </p:nvSpPr>
        <p:spPr>
          <a:xfrm>
            <a:off x="533400" y="1628799"/>
            <a:ext cx="8359080" cy="4864099"/>
          </a:xfrm>
        </p:spPr>
        <p:txBody>
          <a:bodyPr>
            <a:normAutofit fontScale="47500" lnSpcReduction="20000"/>
          </a:bodyPr>
          <a:lstStyle/>
          <a:p>
            <a:pPr marL="0" indent="0">
              <a:buNone/>
            </a:pPr>
            <a:r>
              <a:rPr lang="en-US" dirty="0"/>
              <a:t>from </a:t>
            </a:r>
            <a:r>
              <a:rPr lang="en-US" dirty="0" err="1"/>
              <a:t>snowballing.models</a:t>
            </a:r>
            <a:r>
              <a:rPr lang="en-US" dirty="0"/>
              <a:t> import *</a:t>
            </a:r>
          </a:p>
          <a:p>
            <a:pPr marL="0" indent="0">
              <a:buNone/>
            </a:pPr>
            <a:r>
              <a:rPr lang="en-US" dirty="0"/>
              <a:t>from snowballing import </a:t>
            </a:r>
            <a:r>
              <a:rPr lang="en-US" dirty="0" err="1"/>
              <a:t>dbindex</a:t>
            </a:r>
            <a:endParaRPr lang="en-US" dirty="0"/>
          </a:p>
          <a:p>
            <a:pPr marL="0" indent="0">
              <a:buNone/>
            </a:pPr>
            <a:r>
              <a:rPr lang="en-US" dirty="0" err="1"/>
              <a:t>dbindex.last_citation_file</a:t>
            </a:r>
            <a:r>
              <a:rPr lang="en-US" dirty="0"/>
              <a:t> = </a:t>
            </a:r>
            <a:r>
              <a:rPr lang="en-US" dirty="0" err="1"/>
              <a:t>dbindex.this_file</a:t>
            </a:r>
            <a:r>
              <a:rPr lang="en-US" dirty="0"/>
              <a:t>(__file__)</a:t>
            </a:r>
          </a:p>
          <a:p>
            <a:pPr marL="0" indent="0">
              <a:buNone/>
            </a:pPr>
            <a:endParaRPr lang="en-US" dirty="0"/>
          </a:p>
          <a:p>
            <a:pPr marL="0" indent="0">
              <a:buNone/>
            </a:pPr>
            <a:r>
              <a:rPr lang="en-US" dirty="0"/>
              <a:t>from ..work.y2008 import freire2008a</a:t>
            </a:r>
          </a:p>
          <a:p>
            <a:pPr marL="0" indent="0">
              <a:buNone/>
            </a:pPr>
            <a:r>
              <a:rPr lang="en-US" dirty="0"/>
              <a:t>from ..work.y2014 import murta2014a</a:t>
            </a:r>
          </a:p>
          <a:p>
            <a:pPr marL="0" indent="0">
              <a:buNone/>
            </a:pPr>
            <a:r>
              <a:rPr lang="en-US" dirty="0"/>
              <a:t>from ..work.y2015 import pimentel2015a</a:t>
            </a:r>
          </a:p>
          <a:p>
            <a:pPr marL="0" indent="0">
              <a:buNone/>
            </a:pPr>
            <a:endParaRPr lang="en-US" dirty="0"/>
          </a:p>
          <a:p>
            <a:pPr marL="0" indent="0">
              <a:buNone/>
            </a:pPr>
            <a:r>
              <a:rPr lang="en-US" dirty="0"/>
              <a:t>DB(Citation(</a:t>
            </a:r>
          </a:p>
          <a:p>
            <a:pPr marL="0" indent="0">
              <a:buNone/>
            </a:pPr>
            <a:r>
              <a:rPr lang="en-US" dirty="0"/>
              <a:t>    murta2014a, freire2008a, </a:t>
            </a:r>
          </a:p>
          <a:p>
            <a:pPr marL="0" indent="0">
              <a:buNone/>
            </a:pPr>
            <a:endParaRPr lang="en-US" dirty="0"/>
          </a:p>
          <a:p>
            <a:pPr marL="0" indent="0">
              <a:buNone/>
            </a:pPr>
            <a:br>
              <a:rPr lang="en-US" dirty="0"/>
            </a:br>
            <a:br>
              <a:rPr lang="en-US" dirty="0"/>
            </a:br>
            <a:br>
              <a:rPr lang="en-US" dirty="0"/>
            </a:br>
            <a:br>
              <a:rPr lang="en-US" dirty="0"/>
            </a:br>
            <a:endParaRPr lang="en-US" dirty="0"/>
          </a:p>
          <a:p>
            <a:pPr marL="0" indent="0">
              <a:buNone/>
            </a:pPr>
            <a:br>
              <a:rPr lang="en-US" dirty="0"/>
            </a:br>
            <a:endParaRPr lang="en-US" dirty="0"/>
          </a:p>
          <a:p>
            <a:pPr marL="0" indent="0">
              <a:buNone/>
            </a:pPr>
            <a:r>
              <a:rPr lang="en-US" dirty="0"/>
              <a:t>))</a:t>
            </a:r>
          </a:p>
        </p:txBody>
      </p:sp>
      <p:sp>
        <p:nvSpPr>
          <p:cNvPr id="4" name="Date Placeholder 3">
            <a:extLst>
              <a:ext uri="{FF2B5EF4-FFF2-40B4-BE49-F238E27FC236}">
                <a16:creationId xmlns:a16="http://schemas.microsoft.com/office/drawing/2014/main" id="{78102B44-1DC4-4BC3-8B7D-FC155F98859D}"/>
              </a:ext>
            </a:extLst>
          </p:cNvPr>
          <p:cNvSpPr>
            <a:spLocks noGrp="1"/>
          </p:cNvSpPr>
          <p:nvPr>
            <p:ph type="dt" sz="half" idx="10"/>
          </p:nvPr>
        </p:nvSpPr>
        <p:spPr/>
        <p:txBody>
          <a:bodyPr/>
          <a:lstStyle/>
          <a:p>
            <a:r>
              <a:rPr lang="en-US"/>
              <a:t>João Felipe Pimentel</a:t>
            </a:r>
            <a:endParaRPr lang="pt-BR" dirty="0"/>
          </a:p>
        </p:txBody>
      </p:sp>
      <p:sp>
        <p:nvSpPr>
          <p:cNvPr id="5" name="Footer Placeholder 4">
            <a:extLst>
              <a:ext uri="{FF2B5EF4-FFF2-40B4-BE49-F238E27FC236}">
                <a16:creationId xmlns:a16="http://schemas.microsoft.com/office/drawing/2014/main" id="{E4D59880-2B64-4BDB-96A6-E5CAD8544D0A}"/>
              </a:ext>
            </a:extLst>
          </p:cNvPr>
          <p:cNvSpPr>
            <a:spLocks noGrp="1"/>
          </p:cNvSpPr>
          <p:nvPr>
            <p:ph type="ftr" sz="quarter" idx="11"/>
          </p:nvPr>
        </p:nvSpPr>
        <p:spPr/>
        <p:txBody>
          <a:bodyPr/>
          <a:lstStyle/>
          <a:p>
            <a:r>
              <a:rPr lang="en-US"/>
              <a:t>Ferramenta de Snowballing</a:t>
            </a:r>
            <a:endParaRPr lang="pt-BR" dirty="0"/>
          </a:p>
        </p:txBody>
      </p:sp>
      <p:sp>
        <p:nvSpPr>
          <p:cNvPr id="6" name="Slide Number Placeholder 5">
            <a:extLst>
              <a:ext uri="{FF2B5EF4-FFF2-40B4-BE49-F238E27FC236}">
                <a16:creationId xmlns:a16="http://schemas.microsoft.com/office/drawing/2014/main" id="{FA0DC5CF-B98F-4D99-993C-9BD2448DA8B7}"/>
              </a:ext>
            </a:extLst>
          </p:cNvPr>
          <p:cNvSpPr>
            <a:spLocks noGrp="1"/>
          </p:cNvSpPr>
          <p:nvPr>
            <p:ph type="sldNum" sz="quarter" idx="12"/>
          </p:nvPr>
        </p:nvSpPr>
        <p:spPr/>
        <p:txBody>
          <a:bodyPr/>
          <a:lstStyle/>
          <a:p>
            <a:fld id="{0AAA623A-5D3C-471A-939B-3DC944CAB218}" type="slidenum">
              <a:rPr lang="pt-BR" smtClean="0"/>
              <a:pPr/>
              <a:t>26</a:t>
            </a:fld>
            <a:endParaRPr lang="pt-BR"/>
          </a:p>
        </p:txBody>
      </p:sp>
    </p:spTree>
    <p:extLst>
      <p:ext uri="{BB962C8B-B14F-4D97-AF65-F5344CB8AC3E}">
        <p14:creationId xmlns:p14="http://schemas.microsoft.com/office/powerpoint/2010/main" val="10129938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D87D55-B987-4BB7-9F49-42DCDEAA77FD}"/>
              </a:ext>
            </a:extLst>
          </p:cNvPr>
          <p:cNvSpPr>
            <a:spLocks noGrp="1"/>
          </p:cNvSpPr>
          <p:nvPr>
            <p:ph type="title"/>
          </p:nvPr>
        </p:nvSpPr>
        <p:spPr/>
        <p:txBody>
          <a:bodyPr/>
          <a:lstStyle/>
          <a:p>
            <a:r>
              <a:rPr lang="en-US" noProof="0" dirty="0">
                <a:solidFill>
                  <a:schemeClr val="accent4"/>
                </a:solidFill>
              </a:rPr>
              <a:t>citations/*.py </a:t>
            </a:r>
            <a:r>
              <a:rPr lang="en-US" dirty="0"/>
              <a:t>Source Code</a:t>
            </a:r>
          </a:p>
        </p:txBody>
      </p:sp>
      <p:sp>
        <p:nvSpPr>
          <p:cNvPr id="3" name="Content Placeholder 2">
            <a:extLst>
              <a:ext uri="{FF2B5EF4-FFF2-40B4-BE49-F238E27FC236}">
                <a16:creationId xmlns:a16="http://schemas.microsoft.com/office/drawing/2014/main" id="{D88CA4DC-7F26-4C72-8813-9791C08AA88E}"/>
              </a:ext>
            </a:extLst>
          </p:cNvPr>
          <p:cNvSpPr>
            <a:spLocks noGrp="1"/>
          </p:cNvSpPr>
          <p:nvPr>
            <p:ph idx="1"/>
          </p:nvPr>
        </p:nvSpPr>
        <p:spPr>
          <a:xfrm>
            <a:off x="533400" y="1628799"/>
            <a:ext cx="8359080" cy="4864099"/>
          </a:xfrm>
        </p:spPr>
        <p:txBody>
          <a:bodyPr>
            <a:normAutofit fontScale="47500" lnSpcReduction="20000"/>
          </a:bodyPr>
          <a:lstStyle/>
          <a:p>
            <a:pPr marL="0" indent="0">
              <a:buNone/>
            </a:pPr>
            <a:r>
              <a:rPr lang="en-US" dirty="0">
                <a:solidFill>
                  <a:schemeClr val="bg1">
                    <a:lumMod val="65000"/>
                  </a:schemeClr>
                </a:solidFill>
              </a:rPr>
              <a:t>from </a:t>
            </a:r>
            <a:r>
              <a:rPr lang="en-US" dirty="0" err="1">
                <a:solidFill>
                  <a:schemeClr val="bg1">
                    <a:lumMod val="65000"/>
                  </a:schemeClr>
                </a:solidFill>
              </a:rPr>
              <a:t>snowballing.models</a:t>
            </a:r>
            <a:r>
              <a:rPr lang="en-US" dirty="0">
                <a:solidFill>
                  <a:schemeClr val="bg1">
                    <a:lumMod val="65000"/>
                  </a:schemeClr>
                </a:solidFill>
              </a:rPr>
              <a:t> import *</a:t>
            </a:r>
          </a:p>
          <a:p>
            <a:pPr marL="0" indent="0">
              <a:buNone/>
            </a:pPr>
            <a:r>
              <a:rPr lang="en-US" dirty="0">
                <a:solidFill>
                  <a:schemeClr val="bg1">
                    <a:lumMod val="65000"/>
                  </a:schemeClr>
                </a:solidFill>
              </a:rPr>
              <a:t>from snowballing import </a:t>
            </a:r>
            <a:r>
              <a:rPr lang="en-US" dirty="0" err="1">
                <a:solidFill>
                  <a:schemeClr val="bg1">
                    <a:lumMod val="65000"/>
                  </a:schemeClr>
                </a:solidFill>
              </a:rPr>
              <a:t>dbindex</a:t>
            </a:r>
            <a:endParaRPr lang="en-US" dirty="0">
              <a:solidFill>
                <a:schemeClr val="bg1">
                  <a:lumMod val="65000"/>
                </a:schemeClr>
              </a:solidFill>
            </a:endParaRPr>
          </a:p>
          <a:p>
            <a:pPr marL="0" indent="0">
              <a:buNone/>
            </a:pPr>
            <a:r>
              <a:rPr lang="en-US" dirty="0" err="1">
                <a:solidFill>
                  <a:schemeClr val="bg1">
                    <a:lumMod val="65000"/>
                  </a:schemeClr>
                </a:solidFill>
              </a:rPr>
              <a:t>dbindex.last_citation_file</a:t>
            </a:r>
            <a:r>
              <a:rPr lang="en-US" dirty="0">
                <a:solidFill>
                  <a:schemeClr val="bg1">
                    <a:lumMod val="65000"/>
                  </a:schemeClr>
                </a:solidFill>
              </a:rPr>
              <a:t> = </a:t>
            </a:r>
            <a:r>
              <a:rPr lang="en-US" dirty="0" err="1">
                <a:solidFill>
                  <a:schemeClr val="bg1">
                    <a:lumMod val="65000"/>
                  </a:schemeClr>
                </a:solidFill>
              </a:rPr>
              <a:t>dbindex.this_file</a:t>
            </a:r>
            <a:r>
              <a:rPr lang="en-US" dirty="0">
                <a:solidFill>
                  <a:schemeClr val="bg1">
                    <a:lumMod val="65000"/>
                  </a:schemeClr>
                </a:solidFill>
              </a:rPr>
              <a:t>(__file__)</a:t>
            </a:r>
          </a:p>
          <a:p>
            <a:pPr marL="0" indent="0">
              <a:buNone/>
            </a:pPr>
            <a:endParaRPr lang="en-US" dirty="0">
              <a:solidFill>
                <a:schemeClr val="bg1">
                  <a:lumMod val="65000"/>
                </a:schemeClr>
              </a:solidFill>
            </a:endParaRPr>
          </a:p>
          <a:p>
            <a:pPr marL="0" indent="0">
              <a:buNone/>
            </a:pPr>
            <a:r>
              <a:rPr lang="en-US" dirty="0">
                <a:solidFill>
                  <a:schemeClr val="bg1">
                    <a:lumMod val="65000"/>
                  </a:schemeClr>
                </a:solidFill>
              </a:rPr>
              <a:t>from ..work.y2008 import freire2008a</a:t>
            </a:r>
          </a:p>
          <a:p>
            <a:pPr marL="0" indent="0">
              <a:buNone/>
            </a:pPr>
            <a:r>
              <a:rPr lang="en-US" dirty="0">
                <a:solidFill>
                  <a:schemeClr val="bg1">
                    <a:lumMod val="65000"/>
                  </a:schemeClr>
                </a:solidFill>
              </a:rPr>
              <a:t>from ..work.y2014 import murta2014a</a:t>
            </a:r>
          </a:p>
          <a:p>
            <a:pPr marL="0" indent="0">
              <a:buNone/>
            </a:pPr>
            <a:r>
              <a:rPr lang="en-US" dirty="0">
                <a:solidFill>
                  <a:schemeClr val="bg1">
                    <a:lumMod val="65000"/>
                  </a:schemeClr>
                </a:solidFill>
              </a:rPr>
              <a:t>from ..work.y2015 import pimentel2015a</a:t>
            </a:r>
          </a:p>
          <a:p>
            <a:pPr marL="0" indent="0">
              <a:buNone/>
            </a:pPr>
            <a:endParaRPr lang="en-US" dirty="0">
              <a:solidFill>
                <a:schemeClr val="bg1">
                  <a:lumMod val="65000"/>
                </a:schemeClr>
              </a:solidFill>
            </a:endParaRPr>
          </a:p>
          <a:p>
            <a:pPr marL="0" indent="0">
              <a:buNone/>
            </a:pPr>
            <a:r>
              <a:rPr lang="en-US" dirty="0">
                <a:solidFill>
                  <a:schemeClr val="bg1">
                    <a:lumMod val="65000"/>
                  </a:schemeClr>
                </a:solidFill>
              </a:rPr>
              <a:t>DB(Citation(</a:t>
            </a:r>
          </a:p>
          <a:p>
            <a:pPr marL="0" indent="0">
              <a:buNone/>
            </a:pPr>
            <a:r>
              <a:rPr lang="en-US" dirty="0">
                <a:solidFill>
                  <a:schemeClr val="bg1">
                    <a:lumMod val="65000"/>
                  </a:schemeClr>
                </a:solidFill>
              </a:rPr>
              <a:t>    murta2014a, freire2008a, </a:t>
            </a:r>
            <a:r>
              <a:rPr lang="en-US" dirty="0"/>
              <a:t>ref="5",</a:t>
            </a:r>
          </a:p>
          <a:p>
            <a:pPr marL="0" indent="0">
              <a:buNone/>
            </a:pPr>
            <a:r>
              <a:rPr lang="en-US" dirty="0"/>
              <a:t>    contexts=[</a:t>
            </a:r>
          </a:p>
          <a:p>
            <a:pPr marL="0" indent="0">
              <a:buNone/>
            </a:pPr>
            <a:r>
              <a:rPr lang="en-US" dirty="0"/>
              <a:t>        "There are two types of provenance for scientific workflows: prospective and retrospective [5]. Prospective provenance describes the structure of the experiment and corresponds to the workflow definition, the graph of the activities, and their associated parameters. Retrospective provenance captures the steps taken during the workflow execution, and while it has similar (graph) structure, it is constructed using information collected at runtime, including activities invoked and parameter values used, intermediate data produced, the execution start and end times, </a:t>
            </a:r>
            <a:r>
              <a:rPr lang="en-US" dirty="0" err="1"/>
              <a:t>etc</a:t>
            </a:r>
            <a:r>
              <a:rPr lang="en-US" dirty="0"/>
              <a:t>"</a:t>
            </a:r>
          </a:p>
          <a:p>
            <a:pPr marL="0" indent="0">
              <a:buNone/>
            </a:pPr>
            <a:r>
              <a:rPr lang="en-US" dirty="0"/>
              <a:t>    ],</a:t>
            </a:r>
          </a:p>
          <a:p>
            <a:pPr marL="0" indent="0">
              <a:buNone/>
            </a:pPr>
            <a:r>
              <a:rPr lang="en-US" dirty="0">
                <a:solidFill>
                  <a:schemeClr val="bg1">
                    <a:lumMod val="65000"/>
                  </a:schemeClr>
                </a:solidFill>
              </a:rPr>
              <a:t>))</a:t>
            </a:r>
          </a:p>
        </p:txBody>
      </p:sp>
      <p:sp>
        <p:nvSpPr>
          <p:cNvPr id="4" name="Date Placeholder 3">
            <a:extLst>
              <a:ext uri="{FF2B5EF4-FFF2-40B4-BE49-F238E27FC236}">
                <a16:creationId xmlns:a16="http://schemas.microsoft.com/office/drawing/2014/main" id="{78102B44-1DC4-4BC3-8B7D-FC155F98859D}"/>
              </a:ext>
            </a:extLst>
          </p:cNvPr>
          <p:cNvSpPr>
            <a:spLocks noGrp="1"/>
          </p:cNvSpPr>
          <p:nvPr>
            <p:ph type="dt" sz="half" idx="10"/>
          </p:nvPr>
        </p:nvSpPr>
        <p:spPr/>
        <p:txBody>
          <a:bodyPr/>
          <a:lstStyle/>
          <a:p>
            <a:r>
              <a:rPr lang="en-US"/>
              <a:t>João Felipe Pimentel</a:t>
            </a:r>
            <a:endParaRPr lang="pt-BR" dirty="0"/>
          </a:p>
        </p:txBody>
      </p:sp>
      <p:sp>
        <p:nvSpPr>
          <p:cNvPr id="5" name="Footer Placeholder 4">
            <a:extLst>
              <a:ext uri="{FF2B5EF4-FFF2-40B4-BE49-F238E27FC236}">
                <a16:creationId xmlns:a16="http://schemas.microsoft.com/office/drawing/2014/main" id="{E4D59880-2B64-4BDB-96A6-E5CAD8544D0A}"/>
              </a:ext>
            </a:extLst>
          </p:cNvPr>
          <p:cNvSpPr>
            <a:spLocks noGrp="1"/>
          </p:cNvSpPr>
          <p:nvPr>
            <p:ph type="ftr" sz="quarter" idx="11"/>
          </p:nvPr>
        </p:nvSpPr>
        <p:spPr/>
        <p:txBody>
          <a:bodyPr/>
          <a:lstStyle/>
          <a:p>
            <a:r>
              <a:rPr lang="en-US"/>
              <a:t>Ferramenta de Snowballing</a:t>
            </a:r>
            <a:endParaRPr lang="pt-BR" dirty="0"/>
          </a:p>
        </p:txBody>
      </p:sp>
      <p:sp>
        <p:nvSpPr>
          <p:cNvPr id="6" name="Slide Number Placeholder 5">
            <a:extLst>
              <a:ext uri="{FF2B5EF4-FFF2-40B4-BE49-F238E27FC236}">
                <a16:creationId xmlns:a16="http://schemas.microsoft.com/office/drawing/2014/main" id="{FA0DC5CF-B98F-4D99-993C-9BD2448DA8B7}"/>
              </a:ext>
            </a:extLst>
          </p:cNvPr>
          <p:cNvSpPr>
            <a:spLocks noGrp="1"/>
          </p:cNvSpPr>
          <p:nvPr>
            <p:ph type="sldNum" sz="quarter" idx="12"/>
          </p:nvPr>
        </p:nvSpPr>
        <p:spPr/>
        <p:txBody>
          <a:bodyPr/>
          <a:lstStyle/>
          <a:p>
            <a:fld id="{0AAA623A-5D3C-471A-939B-3DC944CAB218}" type="slidenum">
              <a:rPr lang="pt-BR" smtClean="0"/>
              <a:pPr/>
              <a:t>27</a:t>
            </a:fld>
            <a:endParaRPr lang="pt-BR"/>
          </a:p>
        </p:txBody>
      </p:sp>
    </p:spTree>
    <p:extLst>
      <p:ext uri="{BB962C8B-B14F-4D97-AF65-F5344CB8AC3E}">
        <p14:creationId xmlns:p14="http://schemas.microsoft.com/office/powerpoint/2010/main" val="154689475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07DF0B-BB16-407F-B3E3-36F3970137AC}"/>
              </a:ext>
            </a:extLst>
          </p:cNvPr>
          <p:cNvSpPr>
            <a:spLocks noGrp="1"/>
          </p:cNvSpPr>
          <p:nvPr>
            <p:ph type="title"/>
          </p:nvPr>
        </p:nvSpPr>
        <p:spPr/>
        <p:txBody>
          <a:bodyPr/>
          <a:lstStyle/>
          <a:p>
            <a:r>
              <a:rPr lang="en-US"/>
              <a:t>Project Structure</a:t>
            </a:r>
          </a:p>
        </p:txBody>
      </p:sp>
      <p:sp>
        <p:nvSpPr>
          <p:cNvPr id="4" name="Date Placeholder 3">
            <a:extLst>
              <a:ext uri="{FF2B5EF4-FFF2-40B4-BE49-F238E27FC236}">
                <a16:creationId xmlns:a16="http://schemas.microsoft.com/office/drawing/2014/main" id="{B122B9F8-8C40-4B8B-8666-D973A843D1ED}"/>
              </a:ext>
            </a:extLst>
          </p:cNvPr>
          <p:cNvSpPr>
            <a:spLocks noGrp="1"/>
          </p:cNvSpPr>
          <p:nvPr>
            <p:ph type="dt" sz="half" idx="10"/>
          </p:nvPr>
        </p:nvSpPr>
        <p:spPr/>
        <p:txBody>
          <a:bodyPr/>
          <a:lstStyle/>
          <a:p>
            <a:r>
              <a:rPr lang="en-US"/>
              <a:t>João Felipe Pimentel</a:t>
            </a:r>
            <a:endParaRPr lang="pt-BR" dirty="0"/>
          </a:p>
        </p:txBody>
      </p:sp>
      <p:sp>
        <p:nvSpPr>
          <p:cNvPr id="5" name="Footer Placeholder 4">
            <a:extLst>
              <a:ext uri="{FF2B5EF4-FFF2-40B4-BE49-F238E27FC236}">
                <a16:creationId xmlns:a16="http://schemas.microsoft.com/office/drawing/2014/main" id="{14E44D9B-625A-4B21-9774-7B34F571F556}"/>
              </a:ext>
            </a:extLst>
          </p:cNvPr>
          <p:cNvSpPr>
            <a:spLocks noGrp="1"/>
          </p:cNvSpPr>
          <p:nvPr>
            <p:ph type="ftr" sz="quarter" idx="11"/>
          </p:nvPr>
        </p:nvSpPr>
        <p:spPr/>
        <p:txBody>
          <a:bodyPr/>
          <a:lstStyle/>
          <a:p>
            <a:r>
              <a:rPr lang="en-US"/>
              <a:t>Ferramenta de Snowballing</a:t>
            </a:r>
            <a:endParaRPr lang="pt-BR" dirty="0"/>
          </a:p>
        </p:txBody>
      </p:sp>
      <p:sp>
        <p:nvSpPr>
          <p:cNvPr id="6" name="Slide Number Placeholder 5">
            <a:extLst>
              <a:ext uri="{FF2B5EF4-FFF2-40B4-BE49-F238E27FC236}">
                <a16:creationId xmlns:a16="http://schemas.microsoft.com/office/drawing/2014/main" id="{645055A7-8757-473D-8050-CA10B33FE11F}"/>
              </a:ext>
            </a:extLst>
          </p:cNvPr>
          <p:cNvSpPr>
            <a:spLocks noGrp="1"/>
          </p:cNvSpPr>
          <p:nvPr>
            <p:ph type="sldNum" sz="quarter" idx="12"/>
          </p:nvPr>
        </p:nvSpPr>
        <p:spPr/>
        <p:txBody>
          <a:bodyPr/>
          <a:lstStyle/>
          <a:p>
            <a:fld id="{0AAA623A-5D3C-471A-939B-3DC944CAB218}" type="slidenum">
              <a:rPr lang="pt-BR" smtClean="0"/>
              <a:pPr/>
              <a:t>28</a:t>
            </a:fld>
            <a:endParaRPr lang="pt-BR"/>
          </a:p>
        </p:txBody>
      </p:sp>
      <p:sp>
        <p:nvSpPr>
          <p:cNvPr id="8" name="TextBox 7">
            <a:extLst>
              <a:ext uri="{FF2B5EF4-FFF2-40B4-BE49-F238E27FC236}">
                <a16:creationId xmlns:a16="http://schemas.microsoft.com/office/drawing/2014/main" id="{DCD5C754-DA42-4891-A055-620AF3BF04A0}"/>
              </a:ext>
            </a:extLst>
          </p:cNvPr>
          <p:cNvSpPr txBox="1"/>
          <p:nvPr/>
        </p:nvSpPr>
        <p:spPr>
          <a:xfrm>
            <a:off x="504335" y="1070030"/>
            <a:ext cx="4814716" cy="461665"/>
          </a:xfrm>
          <a:prstGeom prst="rect">
            <a:avLst/>
          </a:prstGeom>
          <a:noFill/>
        </p:spPr>
        <p:txBody>
          <a:bodyPr wrap="none" rtlCol="0">
            <a:spAutoFit/>
          </a:bodyPr>
          <a:lstStyle/>
          <a:p>
            <a:r>
              <a:rPr lang="en-US" sz="2400">
                <a:solidFill>
                  <a:schemeClr val="accent4"/>
                </a:solidFill>
              </a:rPr>
              <a:t>database</a:t>
            </a:r>
            <a:r>
              <a:rPr lang="en-US" sz="2400"/>
              <a:t>  -  Snowballing data storage</a:t>
            </a:r>
          </a:p>
        </p:txBody>
      </p:sp>
      <p:sp>
        <p:nvSpPr>
          <p:cNvPr id="14" name="TextBox 13">
            <a:extLst>
              <a:ext uri="{FF2B5EF4-FFF2-40B4-BE49-F238E27FC236}">
                <a16:creationId xmlns:a16="http://schemas.microsoft.com/office/drawing/2014/main" id="{E8D7C2F3-996C-4E48-8B33-19E9F034CFDC}"/>
              </a:ext>
            </a:extLst>
          </p:cNvPr>
          <p:cNvSpPr txBox="1"/>
          <p:nvPr/>
        </p:nvSpPr>
        <p:spPr>
          <a:xfrm>
            <a:off x="504335" y="1559995"/>
            <a:ext cx="3528595" cy="461665"/>
          </a:xfrm>
          <a:prstGeom prst="rect">
            <a:avLst/>
          </a:prstGeom>
          <a:noFill/>
        </p:spPr>
        <p:txBody>
          <a:bodyPr wrap="none" rtlCol="0">
            <a:spAutoFit/>
          </a:bodyPr>
          <a:lstStyle/>
          <a:p>
            <a:r>
              <a:rPr lang="en-US" sz="2400">
                <a:solidFill>
                  <a:schemeClr val="accent4"/>
                </a:solidFill>
              </a:rPr>
              <a:t>files</a:t>
            </a:r>
            <a:r>
              <a:rPr lang="en-US" sz="2400"/>
              <a:t>  -  Papers’ PDF storage</a:t>
            </a:r>
          </a:p>
        </p:txBody>
      </p:sp>
      <p:sp>
        <p:nvSpPr>
          <p:cNvPr id="15" name="TextBox 14">
            <a:extLst>
              <a:ext uri="{FF2B5EF4-FFF2-40B4-BE49-F238E27FC236}">
                <a16:creationId xmlns:a16="http://schemas.microsoft.com/office/drawing/2014/main" id="{BCA9A583-FEE6-4D4D-9906-D55FB26BBE34}"/>
              </a:ext>
            </a:extLst>
          </p:cNvPr>
          <p:cNvSpPr txBox="1"/>
          <p:nvPr/>
        </p:nvSpPr>
        <p:spPr>
          <a:xfrm>
            <a:off x="504335" y="2049960"/>
            <a:ext cx="4305089" cy="461665"/>
          </a:xfrm>
          <a:prstGeom prst="rect">
            <a:avLst/>
          </a:prstGeom>
          <a:noFill/>
        </p:spPr>
        <p:txBody>
          <a:bodyPr wrap="none" rtlCol="0">
            <a:spAutoFit/>
          </a:bodyPr>
          <a:lstStyle/>
          <a:p>
            <a:r>
              <a:rPr lang="en-US" sz="2400">
                <a:solidFill>
                  <a:schemeClr val="bg2">
                    <a:lumMod val="50000"/>
                  </a:schemeClr>
                </a:solidFill>
              </a:rPr>
              <a:t>notebooks</a:t>
            </a:r>
            <a:r>
              <a:rPr lang="en-US" sz="2400"/>
              <a:t>  -  Analysis Notebooks</a:t>
            </a:r>
          </a:p>
        </p:txBody>
      </p:sp>
      <p:sp>
        <p:nvSpPr>
          <p:cNvPr id="16" name="TextBox 15">
            <a:extLst>
              <a:ext uri="{FF2B5EF4-FFF2-40B4-BE49-F238E27FC236}">
                <a16:creationId xmlns:a16="http://schemas.microsoft.com/office/drawing/2014/main" id="{658BFA63-0E12-473E-A1EF-F0C66A490861}"/>
              </a:ext>
            </a:extLst>
          </p:cNvPr>
          <p:cNvSpPr txBox="1"/>
          <p:nvPr/>
        </p:nvSpPr>
        <p:spPr>
          <a:xfrm>
            <a:off x="504335" y="2539925"/>
            <a:ext cx="7802136" cy="461665"/>
          </a:xfrm>
          <a:prstGeom prst="rect">
            <a:avLst/>
          </a:prstGeom>
          <a:noFill/>
        </p:spPr>
        <p:txBody>
          <a:bodyPr wrap="none" rtlCol="0">
            <a:spAutoFit/>
          </a:bodyPr>
          <a:lstStyle/>
          <a:p>
            <a:r>
              <a:rPr lang="en-US" sz="2400" dirty="0"/>
              <a:t>.</a:t>
            </a:r>
            <a:r>
              <a:rPr lang="en-US" sz="2400" dirty="0" err="1"/>
              <a:t>gitignore</a:t>
            </a:r>
            <a:r>
              <a:rPr lang="en-US" sz="2400" dirty="0"/>
              <a:t>  -  Ignores the files directory and Python cache files</a:t>
            </a:r>
          </a:p>
        </p:txBody>
      </p:sp>
      <p:sp>
        <p:nvSpPr>
          <p:cNvPr id="17" name="TextBox 16">
            <a:extLst>
              <a:ext uri="{FF2B5EF4-FFF2-40B4-BE49-F238E27FC236}">
                <a16:creationId xmlns:a16="http://schemas.microsoft.com/office/drawing/2014/main" id="{45C0D631-F92E-4ACE-BCC1-ABE3841F5C4A}"/>
              </a:ext>
            </a:extLst>
          </p:cNvPr>
          <p:cNvSpPr txBox="1"/>
          <p:nvPr/>
        </p:nvSpPr>
        <p:spPr>
          <a:xfrm>
            <a:off x="504335" y="3029890"/>
            <a:ext cx="6517682" cy="461665"/>
          </a:xfrm>
          <a:prstGeom prst="rect">
            <a:avLst/>
          </a:prstGeom>
          <a:noFill/>
        </p:spPr>
        <p:txBody>
          <a:bodyPr wrap="none" rtlCol="0">
            <a:spAutoFit/>
          </a:bodyPr>
          <a:lstStyle/>
          <a:p>
            <a:r>
              <a:rPr lang="en-US" sz="2400" dirty="0" err="1">
                <a:solidFill>
                  <a:schemeClr val="accent6"/>
                </a:solidFill>
              </a:rPr>
              <a:t>Backward.ipynb</a:t>
            </a:r>
            <a:r>
              <a:rPr lang="en-US" sz="2400" dirty="0">
                <a:solidFill>
                  <a:schemeClr val="accent6"/>
                </a:solidFill>
              </a:rPr>
              <a:t>  </a:t>
            </a:r>
            <a:r>
              <a:rPr lang="en-US" sz="2400" dirty="0"/>
              <a:t>-  Supports Backward Snowballing</a:t>
            </a:r>
          </a:p>
        </p:txBody>
      </p:sp>
      <p:sp>
        <p:nvSpPr>
          <p:cNvPr id="18" name="TextBox 17">
            <a:extLst>
              <a:ext uri="{FF2B5EF4-FFF2-40B4-BE49-F238E27FC236}">
                <a16:creationId xmlns:a16="http://schemas.microsoft.com/office/drawing/2014/main" id="{F00F6AD5-832A-47FE-BB44-47CCFA5CF3DD}"/>
              </a:ext>
            </a:extLst>
          </p:cNvPr>
          <p:cNvSpPr txBox="1"/>
          <p:nvPr/>
        </p:nvSpPr>
        <p:spPr>
          <a:xfrm>
            <a:off x="504335" y="3519855"/>
            <a:ext cx="6166303" cy="461665"/>
          </a:xfrm>
          <a:prstGeom prst="rect">
            <a:avLst/>
          </a:prstGeom>
          <a:noFill/>
        </p:spPr>
        <p:txBody>
          <a:bodyPr wrap="none" rtlCol="0">
            <a:spAutoFit/>
          </a:bodyPr>
          <a:lstStyle/>
          <a:p>
            <a:r>
              <a:rPr lang="en-US" sz="2400" dirty="0" err="1">
                <a:solidFill>
                  <a:schemeClr val="accent6"/>
                </a:solidFill>
              </a:rPr>
              <a:t>Forward.ipynb</a:t>
            </a:r>
            <a:r>
              <a:rPr lang="en-US" sz="2400" dirty="0">
                <a:solidFill>
                  <a:schemeClr val="accent6"/>
                </a:solidFill>
              </a:rPr>
              <a:t>  </a:t>
            </a:r>
            <a:r>
              <a:rPr lang="en-US" sz="2400" dirty="0"/>
              <a:t>-  Supports Forward Snowballing</a:t>
            </a:r>
          </a:p>
        </p:txBody>
      </p:sp>
      <p:sp>
        <p:nvSpPr>
          <p:cNvPr id="19" name="TextBox 18">
            <a:extLst>
              <a:ext uri="{FF2B5EF4-FFF2-40B4-BE49-F238E27FC236}">
                <a16:creationId xmlns:a16="http://schemas.microsoft.com/office/drawing/2014/main" id="{7123717B-DCBD-442A-A968-BC715F664EC2}"/>
              </a:ext>
            </a:extLst>
          </p:cNvPr>
          <p:cNvSpPr txBox="1"/>
          <p:nvPr/>
        </p:nvSpPr>
        <p:spPr>
          <a:xfrm>
            <a:off x="504335" y="4009820"/>
            <a:ext cx="5889048" cy="461665"/>
          </a:xfrm>
          <a:prstGeom prst="rect">
            <a:avLst/>
          </a:prstGeom>
          <a:noFill/>
        </p:spPr>
        <p:txBody>
          <a:bodyPr wrap="none" rtlCol="0">
            <a:spAutoFit/>
          </a:bodyPr>
          <a:lstStyle/>
          <a:p>
            <a:r>
              <a:rPr lang="en-US" sz="2400" dirty="0" err="1">
                <a:solidFill>
                  <a:schemeClr val="accent6"/>
                </a:solidFill>
              </a:rPr>
              <a:t>Index.ipynb</a:t>
            </a:r>
            <a:r>
              <a:rPr lang="en-US" sz="2400" dirty="0">
                <a:solidFill>
                  <a:schemeClr val="accent6"/>
                </a:solidFill>
              </a:rPr>
              <a:t>  </a:t>
            </a:r>
            <a:r>
              <a:rPr lang="en-US" sz="2400" dirty="0"/>
              <a:t>-  Describes the Project Structure</a:t>
            </a:r>
          </a:p>
        </p:txBody>
      </p:sp>
      <p:sp>
        <p:nvSpPr>
          <p:cNvPr id="20" name="TextBox 19">
            <a:extLst>
              <a:ext uri="{FF2B5EF4-FFF2-40B4-BE49-F238E27FC236}">
                <a16:creationId xmlns:a16="http://schemas.microsoft.com/office/drawing/2014/main" id="{927A3F41-0645-4761-9C3A-A89D69FBEAA8}"/>
              </a:ext>
            </a:extLst>
          </p:cNvPr>
          <p:cNvSpPr txBox="1"/>
          <p:nvPr/>
        </p:nvSpPr>
        <p:spPr>
          <a:xfrm>
            <a:off x="504335" y="4499785"/>
            <a:ext cx="7623754" cy="461665"/>
          </a:xfrm>
          <a:prstGeom prst="rect">
            <a:avLst/>
          </a:prstGeom>
          <a:noFill/>
        </p:spPr>
        <p:txBody>
          <a:bodyPr wrap="none" rtlCol="0">
            <a:spAutoFit/>
          </a:bodyPr>
          <a:lstStyle/>
          <a:p>
            <a:r>
              <a:rPr lang="en-US" sz="2400" dirty="0" err="1">
                <a:solidFill>
                  <a:schemeClr val="accent6"/>
                </a:solidFill>
              </a:rPr>
              <a:t>Insert.ipynb</a:t>
            </a:r>
            <a:r>
              <a:rPr lang="en-US" sz="2400" dirty="0">
                <a:solidFill>
                  <a:schemeClr val="accent6"/>
                </a:solidFill>
              </a:rPr>
              <a:t>  </a:t>
            </a:r>
            <a:r>
              <a:rPr lang="en-US" sz="2400" dirty="0"/>
              <a:t>-  Supports the insertion of papers from </a:t>
            </a:r>
            <a:r>
              <a:rPr lang="en-US" sz="2400" dirty="0" err="1"/>
              <a:t>BibTex</a:t>
            </a:r>
            <a:endParaRPr lang="en-US" sz="2400" dirty="0"/>
          </a:p>
        </p:txBody>
      </p:sp>
      <p:sp>
        <p:nvSpPr>
          <p:cNvPr id="21" name="TextBox 20">
            <a:extLst>
              <a:ext uri="{FF2B5EF4-FFF2-40B4-BE49-F238E27FC236}">
                <a16:creationId xmlns:a16="http://schemas.microsoft.com/office/drawing/2014/main" id="{FA6A17D0-767A-46ED-9B3C-0400874B0819}"/>
              </a:ext>
            </a:extLst>
          </p:cNvPr>
          <p:cNvSpPr txBox="1"/>
          <p:nvPr/>
        </p:nvSpPr>
        <p:spPr>
          <a:xfrm>
            <a:off x="504335" y="4989750"/>
            <a:ext cx="6736075" cy="461665"/>
          </a:xfrm>
          <a:prstGeom prst="rect">
            <a:avLst/>
          </a:prstGeom>
          <a:noFill/>
        </p:spPr>
        <p:txBody>
          <a:bodyPr wrap="none" rtlCol="0">
            <a:spAutoFit/>
          </a:bodyPr>
          <a:lstStyle/>
          <a:p>
            <a:r>
              <a:rPr lang="en-US" sz="2400" dirty="0" err="1">
                <a:solidFill>
                  <a:schemeClr val="accent6"/>
                </a:solidFill>
              </a:rPr>
              <a:t>Progress.ipynb</a:t>
            </a:r>
            <a:r>
              <a:rPr lang="en-US" sz="2400" dirty="0">
                <a:solidFill>
                  <a:schemeClr val="accent6"/>
                </a:solidFill>
              </a:rPr>
              <a:t>  </a:t>
            </a:r>
            <a:r>
              <a:rPr lang="en-US" sz="2400" dirty="0"/>
              <a:t>-  Monitors the Snowballing progress</a:t>
            </a:r>
          </a:p>
        </p:txBody>
      </p:sp>
      <p:sp>
        <p:nvSpPr>
          <p:cNvPr id="22" name="TextBox 21">
            <a:extLst>
              <a:ext uri="{FF2B5EF4-FFF2-40B4-BE49-F238E27FC236}">
                <a16:creationId xmlns:a16="http://schemas.microsoft.com/office/drawing/2014/main" id="{00B5C7F7-4297-4A9C-8DFF-DFB189F47881}"/>
              </a:ext>
            </a:extLst>
          </p:cNvPr>
          <p:cNvSpPr txBox="1"/>
          <p:nvPr/>
        </p:nvSpPr>
        <p:spPr>
          <a:xfrm>
            <a:off x="504335" y="5479715"/>
            <a:ext cx="8742458" cy="461665"/>
          </a:xfrm>
          <a:prstGeom prst="rect">
            <a:avLst/>
          </a:prstGeom>
          <a:noFill/>
        </p:spPr>
        <p:txBody>
          <a:bodyPr wrap="none" rtlCol="0">
            <a:spAutoFit/>
          </a:bodyPr>
          <a:lstStyle/>
          <a:p>
            <a:r>
              <a:rPr lang="en-US" sz="2400" dirty="0" err="1">
                <a:solidFill>
                  <a:schemeClr val="accent6"/>
                </a:solidFill>
              </a:rPr>
              <a:t>SearchScholar.ipynb</a:t>
            </a:r>
            <a:r>
              <a:rPr lang="en-US" sz="2400" dirty="0">
                <a:solidFill>
                  <a:schemeClr val="accent6"/>
                </a:solidFill>
              </a:rPr>
              <a:t>  </a:t>
            </a:r>
            <a:r>
              <a:rPr lang="en-US" sz="2400" dirty="0"/>
              <a:t>-  Supports the insertion of papers from Scholar</a:t>
            </a:r>
          </a:p>
        </p:txBody>
      </p:sp>
      <p:sp>
        <p:nvSpPr>
          <p:cNvPr id="23" name="TextBox 22">
            <a:extLst>
              <a:ext uri="{FF2B5EF4-FFF2-40B4-BE49-F238E27FC236}">
                <a16:creationId xmlns:a16="http://schemas.microsoft.com/office/drawing/2014/main" id="{567635A7-BA2E-49EB-B099-32EFF5715488}"/>
              </a:ext>
            </a:extLst>
          </p:cNvPr>
          <p:cNvSpPr txBox="1"/>
          <p:nvPr/>
        </p:nvSpPr>
        <p:spPr>
          <a:xfrm>
            <a:off x="504335" y="5969679"/>
            <a:ext cx="6858096" cy="461665"/>
          </a:xfrm>
          <a:prstGeom prst="rect">
            <a:avLst/>
          </a:prstGeom>
          <a:noFill/>
        </p:spPr>
        <p:txBody>
          <a:bodyPr wrap="none" rtlCol="0">
            <a:spAutoFit/>
          </a:bodyPr>
          <a:lstStyle/>
          <a:p>
            <a:r>
              <a:rPr lang="en-US" sz="2400" dirty="0" err="1">
                <a:solidFill>
                  <a:schemeClr val="accent6"/>
                </a:solidFill>
              </a:rPr>
              <a:t>Validate.ipynb</a:t>
            </a:r>
            <a:r>
              <a:rPr lang="en-US" sz="2400" dirty="0">
                <a:solidFill>
                  <a:schemeClr val="accent6"/>
                </a:solidFill>
              </a:rPr>
              <a:t>  </a:t>
            </a:r>
            <a:r>
              <a:rPr lang="en-US" sz="2400" dirty="0"/>
              <a:t>-  Validates and updates the insertions</a:t>
            </a:r>
          </a:p>
        </p:txBody>
      </p:sp>
      <p:pic>
        <p:nvPicPr>
          <p:cNvPr id="27" name="Picture 26">
            <a:extLst>
              <a:ext uri="{FF2B5EF4-FFF2-40B4-BE49-F238E27FC236}">
                <a16:creationId xmlns:a16="http://schemas.microsoft.com/office/drawing/2014/main" id="{5A63757B-A21C-4457-BF8B-DA0FA2FECDFA}"/>
              </a:ext>
            </a:extLst>
          </p:cNvPr>
          <p:cNvPicPr>
            <a:picLocks noChangeAspect="1"/>
          </p:cNvPicPr>
          <p:nvPr/>
        </p:nvPicPr>
        <p:blipFill>
          <a:blip r:embed="rId2"/>
          <a:stretch>
            <a:fillRect/>
          </a:stretch>
        </p:blipFill>
        <p:spPr>
          <a:xfrm>
            <a:off x="158911" y="1093307"/>
            <a:ext cx="344186" cy="415109"/>
          </a:xfrm>
          <a:prstGeom prst="rect">
            <a:avLst/>
          </a:prstGeom>
        </p:spPr>
      </p:pic>
      <p:pic>
        <p:nvPicPr>
          <p:cNvPr id="28" name="Picture 27">
            <a:extLst>
              <a:ext uri="{FF2B5EF4-FFF2-40B4-BE49-F238E27FC236}">
                <a16:creationId xmlns:a16="http://schemas.microsoft.com/office/drawing/2014/main" id="{5DF4E7AE-5C8A-4C64-B90A-DA0A2FBAF67E}"/>
              </a:ext>
            </a:extLst>
          </p:cNvPr>
          <p:cNvPicPr>
            <a:picLocks noChangeAspect="1"/>
          </p:cNvPicPr>
          <p:nvPr/>
        </p:nvPicPr>
        <p:blipFill>
          <a:blip r:embed="rId2"/>
          <a:stretch>
            <a:fillRect/>
          </a:stretch>
        </p:blipFill>
        <p:spPr>
          <a:xfrm>
            <a:off x="158911" y="1570946"/>
            <a:ext cx="344186" cy="415109"/>
          </a:xfrm>
          <a:prstGeom prst="rect">
            <a:avLst/>
          </a:prstGeom>
        </p:spPr>
      </p:pic>
      <p:pic>
        <p:nvPicPr>
          <p:cNvPr id="29" name="Picture 28">
            <a:extLst>
              <a:ext uri="{FF2B5EF4-FFF2-40B4-BE49-F238E27FC236}">
                <a16:creationId xmlns:a16="http://schemas.microsoft.com/office/drawing/2014/main" id="{40B44B74-FC5B-4EDD-84BC-2BDE623ABAC0}"/>
              </a:ext>
            </a:extLst>
          </p:cNvPr>
          <p:cNvPicPr>
            <a:picLocks noChangeAspect="1"/>
          </p:cNvPicPr>
          <p:nvPr/>
        </p:nvPicPr>
        <p:blipFill>
          <a:blip r:embed="rId2"/>
          <a:stretch>
            <a:fillRect/>
          </a:stretch>
        </p:blipFill>
        <p:spPr>
          <a:xfrm>
            <a:off x="158911" y="2048585"/>
            <a:ext cx="344186" cy="415109"/>
          </a:xfrm>
          <a:prstGeom prst="rect">
            <a:avLst/>
          </a:prstGeom>
        </p:spPr>
      </p:pic>
      <p:pic>
        <p:nvPicPr>
          <p:cNvPr id="2054" name="Picture 6" descr="Imagem relacionada">
            <a:extLst>
              <a:ext uri="{FF2B5EF4-FFF2-40B4-BE49-F238E27FC236}">
                <a16:creationId xmlns:a16="http://schemas.microsoft.com/office/drawing/2014/main" id="{D2A91440-2487-492D-9AF7-13F10D71AC2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088" y="3035081"/>
            <a:ext cx="457832" cy="457832"/>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6" descr="Imagem relacionada">
            <a:extLst>
              <a:ext uri="{FF2B5EF4-FFF2-40B4-BE49-F238E27FC236}">
                <a16:creationId xmlns:a16="http://schemas.microsoft.com/office/drawing/2014/main" id="{029A3EF1-462F-48F6-B97B-6F59A9DE234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088" y="3524013"/>
            <a:ext cx="457832" cy="457832"/>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6" descr="Imagem relacionada">
            <a:extLst>
              <a:ext uri="{FF2B5EF4-FFF2-40B4-BE49-F238E27FC236}">
                <a16:creationId xmlns:a16="http://schemas.microsoft.com/office/drawing/2014/main" id="{25350035-959D-4039-99AE-CC281014B2D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088" y="4012945"/>
            <a:ext cx="457832" cy="457832"/>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6" descr="Imagem relacionada">
            <a:extLst>
              <a:ext uri="{FF2B5EF4-FFF2-40B4-BE49-F238E27FC236}">
                <a16:creationId xmlns:a16="http://schemas.microsoft.com/office/drawing/2014/main" id="{6C6557BD-2B51-48E9-88F8-E6354D3788D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088" y="4990809"/>
            <a:ext cx="457832" cy="457832"/>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6" descr="Imagem relacionada">
            <a:extLst>
              <a:ext uri="{FF2B5EF4-FFF2-40B4-BE49-F238E27FC236}">
                <a16:creationId xmlns:a16="http://schemas.microsoft.com/office/drawing/2014/main" id="{C967B6F7-4F7D-49FC-A8A1-574A3B76D56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088" y="4501877"/>
            <a:ext cx="457832" cy="457832"/>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6" descr="Imagem relacionada">
            <a:extLst>
              <a:ext uri="{FF2B5EF4-FFF2-40B4-BE49-F238E27FC236}">
                <a16:creationId xmlns:a16="http://schemas.microsoft.com/office/drawing/2014/main" id="{51C478C5-0790-48DD-8D62-1090ABDC1EE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088" y="5968672"/>
            <a:ext cx="457832" cy="457832"/>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6" descr="Imagem relacionada">
            <a:extLst>
              <a:ext uri="{FF2B5EF4-FFF2-40B4-BE49-F238E27FC236}">
                <a16:creationId xmlns:a16="http://schemas.microsoft.com/office/drawing/2014/main" id="{A9F6D40A-65FA-4BC8-B6C7-6B33BDDB0B6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088" y="5479741"/>
            <a:ext cx="457832" cy="457832"/>
          </a:xfrm>
          <a:prstGeom prst="rect">
            <a:avLst/>
          </a:prstGeom>
          <a:noFill/>
          <a:extLst>
            <a:ext uri="{909E8E84-426E-40DD-AFC4-6F175D3DCCD1}">
              <a14:hiddenFill xmlns:a14="http://schemas.microsoft.com/office/drawing/2010/main">
                <a:solidFill>
                  <a:srgbClr val="FFFFFF"/>
                </a:solidFill>
              </a14:hiddenFill>
            </a:ext>
          </a:extLst>
        </p:spPr>
      </p:pic>
      <p:pic>
        <p:nvPicPr>
          <p:cNvPr id="2048" name="Picture 2047">
            <a:extLst>
              <a:ext uri="{FF2B5EF4-FFF2-40B4-BE49-F238E27FC236}">
                <a16:creationId xmlns:a16="http://schemas.microsoft.com/office/drawing/2014/main" id="{2EC09B5C-507F-4C31-9914-E9AAD43CFDE6}"/>
              </a:ext>
            </a:extLst>
          </p:cNvPr>
          <p:cNvPicPr>
            <a:picLocks noChangeAspect="1"/>
          </p:cNvPicPr>
          <p:nvPr/>
        </p:nvPicPr>
        <p:blipFill>
          <a:blip r:embed="rId4"/>
          <a:stretch>
            <a:fillRect/>
          </a:stretch>
        </p:blipFill>
        <p:spPr>
          <a:xfrm>
            <a:off x="156825" y="2572346"/>
            <a:ext cx="348358" cy="415109"/>
          </a:xfrm>
          <a:prstGeom prst="rect">
            <a:avLst/>
          </a:prstGeom>
        </p:spPr>
      </p:pic>
      <p:sp>
        <p:nvSpPr>
          <p:cNvPr id="30" name="Rectangle 29">
            <a:extLst>
              <a:ext uri="{FF2B5EF4-FFF2-40B4-BE49-F238E27FC236}">
                <a16:creationId xmlns:a16="http://schemas.microsoft.com/office/drawing/2014/main" id="{F084A539-6EB7-474D-9AA6-C8F5F06FE724}"/>
              </a:ext>
            </a:extLst>
          </p:cNvPr>
          <p:cNvSpPr/>
          <p:nvPr/>
        </p:nvSpPr>
        <p:spPr>
          <a:xfrm>
            <a:off x="102089" y="4495800"/>
            <a:ext cx="8939824" cy="476398"/>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8967862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F999F-7FD2-4EF7-8235-4A1A92752965}"/>
              </a:ext>
            </a:extLst>
          </p:cNvPr>
          <p:cNvSpPr>
            <a:spLocks noGrp="1"/>
          </p:cNvSpPr>
          <p:nvPr>
            <p:ph type="title"/>
          </p:nvPr>
        </p:nvSpPr>
        <p:spPr/>
        <p:txBody>
          <a:bodyPr/>
          <a:lstStyle/>
          <a:p>
            <a:r>
              <a:rPr lang="en-US" noProof="0" dirty="0" err="1"/>
              <a:t>Insert.ipynb</a:t>
            </a:r>
            <a:r>
              <a:rPr lang="en-US" noProof="0" dirty="0"/>
              <a:t> 1/4</a:t>
            </a:r>
          </a:p>
        </p:txBody>
      </p:sp>
      <p:sp>
        <p:nvSpPr>
          <p:cNvPr id="7" name="Date Placeholder 6">
            <a:extLst>
              <a:ext uri="{FF2B5EF4-FFF2-40B4-BE49-F238E27FC236}">
                <a16:creationId xmlns:a16="http://schemas.microsoft.com/office/drawing/2014/main" id="{1298019A-83BE-406E-A98E-84D62425DACE}"/>
              </a:ext>
            </a:extLst>
          </p:cNvPr>
          <p:cNvSpPr>
            <a:spLocks noGrp="1"/>
          </p:cNvSpPr>
          <p:nvPr>
            <p:ph type="dt" sz="half" idx="10"/>
          </p:nvPr>
        </p:nvSpPr>
        <p:spPr/>
        <p:txBody>
          <a:bodyPr/>
          <a:lstStyle/>
          <a:p>
            <a:r>
              <a:rPr lang="en-US"/>
              <a:t>João Felipe Pimentel</a:t>
            </a:r>
            <a:endParaRPr lang="pt-BR" dirty="0"/>
          </a:p>
        </p:txBody>
      </p:sp>
      <p:sp>
        <p:nvSpPr>
          <p:cNvPr id="8" name="Footer Placeholder 7">
            <a:extLst>
              <a:ext uri="{FF2B5EF4-FFF2-40B4-BE49-F238E27FC236}">
                <a16:creationId xmlns:a16="http://schemas.microsoft.com/office/drawing/2014/main" id="{DC5A121F-54E6-4CA4-9447-6DF421D045BA}"/>
              </a:ext>
            </a:extLst>
          </p:cNvPr>
          <p:cNvSpPr>
            <a:spLocks noGrp="1"/>
          </p:cNvSpPr>
          <p:nvPr>
            <p:ph type="ftr" sz="quarter" idx="11"/>
          </p:nvPr>
        </p:nvSpPr>
        <p:spPr/>
        <p:txBody>
          <a:bodyPr/>
          <a:lstStyle/>
          <a:p>
            <a:r>
              <a:rPr lang="en-US"/>
              <a:t>Ferramenta de Snowballing</a:t>
            </a:r>
            <a:endParaRPr lang="pt-BR" dirty="0"/>
          </a:p>
        </p:txBody>
      </p:sp>
      <p:sp>
        <p:nvSpPr>
          <p:cNvPr id="9" name="Slide Number Placeholder 8">
            <a:extLst>
              <a:ext uri="{FF2B5EF4-FFF2-40B4-BE49-F238E27FC236}">
                <a16:creationId xmlns:a16="http://schemas.microsoft.com/office/drawing/2014/main" id="{79F04A67-C721-4B12-9659-4C270F93EC4B}"/>
              </a:ext>
            </a:extLst>
          </p:cNvPr>
          <p:cNvSpPr>
            <a:spLocks noGrp="1"/>
          </p:cNvSpPr>
          <p:nvPr>
            <p:ph type="sldNum" sz="quarter" idx="12"/>
          </p:nvPr>
        </p:nvSpPr>
        <p:spPr/>
        <p:txBody>
          <a:bodyPr/>
          <a:lstStyle/>
          <a:p>
            <a:fld id="{0AAA623A-5D3C-471A-939B-3DC944CAB218}" type="slidenum">
              <a:rPr lang="pt-BR" smtClean="0"/>
              <a:pPr/>
              <a:t>29</a:t>
            </a:fld>
            <a:endParaRPr lang="pt-BR"/>
          </a:p>
        </p:txBody>
      </p:sp>
      <p:pic>
        <p:nvPicPr>
          <p:cNvPr id="10" name="Picture 9">
            <a:extLst>
              <a:ext uri="{FF2B5EF4-FFF2-40B4-BE49-F238E27FC236}">
                <a16:creationId xmlns:a16="http://schemas.microsoft.com/office/drawing/2014/main" id="{7773BBC0-F1F6-41FE-AC9F-997B2C962A76}"/>
              </a:ext>
            </a:extLst>
          </p:cNvPr>
          <p:cNvPicPr>
            <a:picLocks noChangeAspect="1"/>
          </p:cNvPicPr>
          <p:nvPr/>
        </p:nvPicPr>
        <p:blipFill>
          <a:blip r:embed="rId2"/>
          <a:stretch>
            <a:fillRect/>
          </a:stretch>
        </p:blipFill>
        <p:spPr>
          <a:xfrm>
            <a:off x="0" y="1180268"/>
            <a:ext cx="9144000" cy="4497464"/>
          </a:xfrm>
          <a:prstGeom prst="rect">
            <a:avLst/>
          </a:prstGeom>
        </p:spPr>
      </p:pic>
      <p:sp>
        <p:nvSpPr>
          <p:cNvPr id="11" name="Oval 10">
            <a:extLst>
              <a:ext uri="{FF2B5EF4-FFF2-40B4-BE49-F238E27FC236}">
                <a16:creationId xmlns:a16="http://schemas.microsoft.com/office/drawing/2014/main" id="{65686262-608C-42EB-9DFF-666B8072F327}"/>
              </a:ext>
            </a:extLst>
          </p:cNvPr>
          <p:cNvSpPr/>
          <p:nvPr/>
        </p:nvSpPr>
        <p:spPr>
          <a:xfrm>
            <a:off x="152400" y="1466197"/>
            <a:ext cx="304800" cy="2921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1</a:t>
            </a:r>
            <a:endParaRPr lang="en-US" dirty="0"/>
          </a:p>
        </p:txBody>
      </p:sp>
      <p:sp>
        <p:nvSpPr>
          <p:cNvPr id="12" name="Oval 11">
            <a:extLst>
              <a:ext uri="{FF2B5EF4-FFF2-40B4-BE49-F238E27FC236}">
                <a16:creationId xmlns:a16="http://schemas.microsoft.com/office/drawing/2014/main" id="{6C3C0C0D-C05A-456E-885A-3E2F446109F8}"/>
              </a:ext>
            </a:extLst>
          </p:cNvPr>
          <p:cNvSpPr/>
          <p:nvPr/>
        </p:nvSpPr>
        <p:spPr>
          <a:xfrm>
            <a:off x="152400" y="2362200"/>
            <a:ext cx="304800" cy="2921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2</a:t>
            </a:r>
            <a:endParaRPr lang="en-US" dirty="0"/>
          </a:p>
        </p:txBody>
      </p:sp>
      <p:sp>
        <p:nvSpPr>
          <p:cNvPr id="13" name="Oval 12">
            <a:extLst>
              <a:ext uri="{FF2B5EF4-FFF2-40B4-BE49-F238E27FC236}">
                <a16:creationId xmlns:a16="http://schemas.microsoft.com/office/drawing/2014/main" id="{91A3F5DC-6F86-4DC3-9170-32379DDF73AF}"/>
              </a:ext>
            </a:extLst>
          </p:cNvPr>
          <p:cNvSpPr/>
          <p:nvPr/>
        </p:nvSpPr>
        <p:spPr>
          <a:xfrm>
            <a:off x="533400" y="2743200"/>
            <a:ext cx="304800" cy="2921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3</a:t>
            </a:r>
            <a:endParaRPr lang="en-US" dirty="0"/>
          </a:p>
        </p:txBody>
      </p:sp>
      <p:sp>
        <p:nvSpPr>
          <p:cNvPr id="14" name="Oval 13">
            <a:extLst>
              <a:ext uri="{FF2B5EF4-FFF2-40B4-BE49-F238E27FC236}">
                <a16:creationId xmlns:a16="http://schemas.microsoft.com/office/drawing/2014/main" id="{2D441DD6-9C68-41A4-AE42-9D6FC47ADD7B}"/>
              </a:ext>
            </a:extLst>
          </p:cNvPr>
          <p:cNvSpPr/>
          <p:nvPr/>
        </p:nvSpPr>
        <p:spPr>
          <a:xfrm>
            <a:off x="3810000" y="2671233"/>
            <a:ext cx="304800" cy="2921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4</a:t>
            </a:r>
            <a:endParaRPr lang="en-US" dirty="0"/>
          </a:p>
        </p:txBody>
      </p:sp>
      <p:pic>
        <p:nvPicPr>
          <p:cNvPr id="15" name="Picture 14">
            <a:extLst>
              <a:ext uri="{FF2B5EF4-FFF2-40B4-BE49-F238E27FC236}">
                <a16:creationId xmlns:a16="http://schemas.microsoft.com/office/drawing/2014/main" id="{5FFDA015-C5A0-459D-88C4-C8011D1D7399}"/>
              </a:ext>
            </a:extLst>
          </p:cNvPr>
          <p:cNvPicPr>
            <a:picLocks noChangeAspect="1"/>
          </p:cNvPicPr>
          <p:nvPr/>
        </p:nvPicPr>
        <p:blipFill rotWithShape="1">
          <a:blip r:embed="rId3"/>
          <a:srcRect t="6724" b="6724"/>
          <a:stretch/>
        </p:blipFill>
        <p:spPr>
          <a:xfrm>
            <a:off x="0" y="5800300"/>
            <a:ext cx="9099932" cy="490435"/>
          </a:xfrm>
          <a:prstGeom prst="rect">
            <a:avLst/>
          </a:prstGeom>
        </p:spPr>
      </p:pic>
      <p:sp>
        <p:nvSpPr>
          <p:cNvPr id="17" name="Oval 16">
            <a:extLst>
              <a:ext uri="{FF2B5EF4-FFF2-40B4-BE49-F238E27FC236}">
                <a16:creationId xmlns:a16="http://schemas.microsoft.com/office/drawing/2014/main" id="{30FCEB06-75F7-4355-B2AD-3C91332D4319}"/>
              </a:ext>
            </a:extLst>
          </p:cNvPr>
          <p:cNvSpPr/>
          <p:nvPr/>
        </p:nvSpPr>
        <p:spPr>
          <a:xfrm>
            <a:off x="61001" y="5508200"/>
            <a:ext cx="304800" cy="2921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5</a:t>
            </a:r>
            <a:endParaRPr lang="en-US" dirty="0"/>
          </a:p>
        </p:txBody>
      </p:sp>
    </p:spTree>
    <p:extLst>
      <p:ext uri="{BB962C8B-B14F-4D97-AF65-F5344CB8AC3E}">
        <p14:creationId xmlns:p14="http://schemas.microsoft.com/office/powerpoint/2010/main" val="35577572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Citations</a:t>
            </a:r>
          </a:p>
        </p:txBody>
      </p:sp>
      <p:sp>
        <p:nvSpPr>
          <p:cNvPr id="4" name="Date Placeholder 3"/>
          <p:cNvSpPr>
            <a:spLocks noGrp="1"/>
          </p:cNvSpPr>
          <p:nvPr>
            <p:ph type="dt" sz="half" idx="10"/>
          </p:nvPr>
        </p:nvSpPr>
        <p:spPr/>
        <p:txBody>
          <a:bodyPr/>
          <a:lstStyle/>
          <a:p>
            <a:r>
              <a:rPr lang="en-US"/>
              <a:t>João Felipe Pimentel</a:t>
            </a:r>
            <a:endParaRPr lang="pt-BR" dirty="0"/>
          </a:p>
        </p:txBody>
      </p:sp>
      <p:sp>
        <p:nvSpPr>
          <p:cNvPr id="5" name="Footer Placeholder 4"/>
          <p:cNvSpPr>
            <a:spLocks noGrp="1"/>
          </p:cNvSpPr>
          <p:nvPr>
            <p:ph type="ftr" sz="quarter" idx="11"/>
          </p:nvPr>
        </p:nvSpPr>
        <p:spPr/>
        <p:txBody>
          <a:bodyPr/>
          <a:lstStyle/>
          <a:p>
            <a:r>
              <a:rPr lang="en-US"/>
              <a:t>Ferramenta de Snowballing</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3</a:t>
            </a:fld>
            <a:endParaRPr lang="pt-BR"/>
          </a:p>
        </p:txBody>
      </p:sp>
      <p:cxnSp>
        <p:nvCxnSpPr>
          <p:cNvPr id="11" name="Straight Arrow Connector 10">
            <a:extLst>
              <a:ext uri="{FF2B5EF4-FFF2-40B4-BE49-F238E27FC236}">
                <a16:creationId xmlns:a16="http://schemas.microsoft.com/office/drawing/2014/main" id="{C361D0CE-02B3-4669-A0DF-DC2B60B51069}"/>
              </a:ext>
            </a:extLst>
          </p:cNvPr>
          <p:cNvCxnSpPr>
            <a:cxnSpLocks/>
          </p:cNvCxnSpPr>
          <p:nvPr/>
        </p:nvCxnSpPr>
        <p:spPr>
          <a:xfrm>
            <a:off x="419100" y="5334000"/>
            <a:ext cx="8305800" cy="0"/>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C38A8F0D-AC6A-49CC-A593-1941E044E109}"/>
              </a:ext>
            </a:extLst>
          </p:cNvPr>
          <p:cNvSpPr/>
          <p:nvPr/>
        </p:nvSpPr>
        <p:spPr>
          <a:xfrm>
            <a:off x="4191000" y="4572000"/>
            <a:ext cx="762000" cy="762000"/>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a:t>A1</a:t>
            </a:r>
            <a:endParaRPr lang="en-US" dirty="0"/>
          </a:p>
        </p:txBody>
      </p:sp>
      <p:sp>
        <p:nvSpPr>
          <p:cNvPr id="13" name="TextBox 12">
            <a:extLst>
              <a:ext uri="{FF2B5EF4-FFF2-40B4-BE49-F238E27FC236}">
                <a16:creationId xmlns:a16="http://schemas.microsoft.com/office/drawing/2014/main" id="{0CEE5D08-EC1A-46C8-8A9A-257A785085C6}"/>
              </a:ext>
            </a:extLst>
          </p:cNvPr>
          <p:cNvSpPr txBox="1"/>
          <p:nvPr/>
        </p:nvSpPr>
        <p:spPr>
          <a:xfrm>
            <a:off x="5238750" y="4609782"/>
            <a:ext cx="434734" cy="369332"/>
          </a:xfrm>
          <a:prstGeom prst="rect">
            <a:avLst/>
          </a:prstGeom>
          <a:noFill/>
        </p:spPr>
        <p:txBody>
          <a:bodyPr wrap="none" rtlCol="0">
            <a:spAutoFit/>
          </a:bodyPr>
          <a:lstStyle/>
          <a:p>
            <a:r>
              <a:rPr lang="pt-BR" dirty="0"/>
              <a:t>A5</a:t>
            </a:r>
            <a:endParaRPr lang="en-US" dirty="0"/>
          </a:p>
        </p:txBody>
      </p:sp>
      <p:sp>
        <p:nvSpPr>
          <p:cNvPr id="14" name="TextBox 13">
            <a:extLst>
              <a:ext uri="{FF2B5EF4-FFF2-40B4-BE49-F238E27FC236}">
                <a16:creationId xmlns:a16="http://schemas.microsoft.com/office/drawing/2014/main" id="{DF7BF5C8-EB05-48E9-AB6F-D69309DCE7DA}"/>
              </a:ext>
            </a:extLst>
          </p:cNvPr>
          <p:cNvSpPr txBox="1"/>
          <p:nvPr/>
        </p:nvSpPr>
        <p:spPr>
          <a:xfrm>
            <a:off x="5238750" y="4907369"/>
            <a:ext cx="434734" cy="369332"/>
          </a:xfrm>
          <a:prstGeom prst="rect">
            <a:avLst/>
          </a:prstGeom>
          <a:noFill/>
        </p:spPr>
        <p:txBody>
          <a:bodyPr wrap="none" rtlCol="0">
            <a:spAutoFit/>
          </a:bodyPr>
          <a:lstStyle/>
          <a:p>
            <a:r>
              <a:rPr lang="pt-BR" dirty="0"/>
              <a:t>A6</a:t>
            </a:r>
            <a:endParaRPr lang="en-US" dirty="0"/>
          </a:p>
        </p:txBody>
      </p:sp>
      <p:cxnSp>
        <p:nvCxnSpPr>
          <p:cNvPr id="16" name="Straight Arrow Connector 15">
            <a:extLst>
              <a:ext uri="{FF2B5EF4-FFF2-40B4-BE49-F238E27FC236}">
                <a16:creationId xmlns:a16="http://schemas.microsoft.com/office/drawing/2014/main" id="{9E5E366A-F07D-45EA-AFEF-71D15084683F}"/>
              </a:ext>
            </a:extLst>
          </p:cNvPr>
          <p:cNvCxnSpPr>
            <a:stCxn id="13" idx="1"/>
          </p:cNvCxnSpPr>
          <p:nvPr/>
        </p:nvCxnSpPr>
        <p:spPr>
          <a:xfrm flipH="1">
            <a:off x="4705350" y="4794448"/>
            <a:ext cx="533400" cy="1133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FEA166E7-7F76-4BBA-99A9-15D02177EDEB}"/>
              </a:ext>
            </a:extLst>
          </p:cNvPr>
          <p:cNvCxnSpPr>
            <a:cxnSpLocks/>
            <a:stCxn id="14" idx="1"/>
          </p:cNvCxnSpPr>
          <p:nvPr/>
        </p:nvCxnSpPr>
        <p:spPr>
          <a:xfrm flipH="1" flipV="1">
            <a:off x="4705350" y="4998203"/>
            <a:ext cx="533400" cy="938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E30809CA-6519-43B6-9254-77F1F5874C1F}"/>
              </a:ext>
            </a:extLst>
          </p:cNvPr>
          <p:cNvSpPr txBox="1"/>
          <p:nvPr/>
        </p:nvSpPr>
        <p:spPr>
          <a:xfrm>
            <a:off x="3470516" y="4278868"/>
            <a:ext cx="434734" cy="369332"/>
          </a:xfrm>
          <a:prstGeom prst="rect">
            <a:avLst/>
          </a:prstGeom>
          <a:noFill/>
        </p:spPr>
        <p:txBody>
          <a:bodyPr wrap="none" rtlCol="0">
            <a:spAutoFit/>
          </a:bodyPr>
          <a:lstStyle/>
          <a:p>
            <a:r>
              <a:rPr lang="pt-BR" dirty="0"/>
              <a:t>A2</a:t>
            </a:r>
            <a:endParaRPr lang="en-US" dirty="0"/>
          </a:p>
        </p:txBody>
      </p:sp>
      <p:sp>
        <p:nvSpPr>
          <p:cNvPr id="21" name="TextBox 20">
            <a:extLst>
              <a:ext uri="{FF2B5EF4-FFF2-40B4-BE49-F238E27FC236}">
                <a16:creationId xmlns:a16="http://schemas.microsoft.com/office/drawing/2014/main" id="{7E1753FA-E0BA-4E0F-93A6-FAD8B4D97896}"/>
              </a:ext>
            </a:extLst>
          </p:cNvPr>
          <p:cNvSpPr txBox="1"/>
          <p:nvPr/>
        </p:nvSpPr>
        <p:spPr>
          <a:xfrm>
            <a:off x="3470516" y="4907369"/>
            <a:ext cx="434734" cy="369332"/>
          </a:xfrm>
          <a:prstGeom prst="rect">
            <a:avLst/>
          </a:prstGeom>
          <a:noFill/>
        </p:spPr>
        <p:txBody>
          <a:bodyPr wrap="none" rtlCol="0">
            <a:spAutoFit/>
          </a:bodyPr>
          <a:lstStyle/>
          <a:p>
            <a:r>
              <a:rPr lang="pt-BR" dirty="0"/>
              <a:t>A4</a:t>
            </a:r>
            <a:endParaRPr lang="en-US" dirty="0"/>
          </a:p>
        </p:txBody>
      </p:sp>
      <p:cxnSp>
        <p:nvCxnSpPr>
          <p:cNvPr id="22" name="Straight Arrow Connector 21">
            <a:extLst>
              <a:ext uri="{FF2B5EF4-FFF2-40B4-BE49-F238E27FC236}">
                <a16:creationId xmlns:a16="http://schemas.microsoft.com/office/drawing/2014/main" id="{394FCB08-4173-4A0A-AD69-B9C4FBA7D1C5}"/>
              </a:ext>
            </a:extLst>
          </p:cNvPr>
          <p:cNvCxnSpPr>
            <a:cxnSpLocks/>
            <a:endCxn id="20" idx="3"/>
          </p:cNvCxnSpPr>
          <p:nvPr/>
        </p:nvCxnSpPr>
        <p:spPr>
          <a:xfrm flipH="1" flipV="1">
            <a:off x="3905250" y="4463534"/>
            <a:ext cx="495301" cy="4266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5B278913-313E-4D9B-9A34-85AF41FDA4FC}"/>
              </a:ext>
            </a:extLst>
          </p:cNvPr>
          <p:cNvCxnSpPr>
            <a:cxnSpLocks/>
            <a:endCxn id="21" idx="3"/>
          </p:cNvCxnSpPr>
          <p:nvPr/>
        </p:nvCxnSpPr>
        <p:spPr>
          <a:xfrm flipH="1">
            <a:off x="3905250" y="4998203"/>
            <a:ext cx="495301" cy="938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D27FED20-7904-46AB-8D91-CE07D7D710FB}"/>
              </a:ext>
            </a:extLst>
          </p:cNvPr>
          <p:cNvSpPr txBox="1"/>
          <p:nvPr/>
        </p:nvSpPr>
        <p:spPr>
          <a:xfrm>
            <a:off x="3467723" y="4593119"/>
            <a:ext cx="434734" cy="369332"/>
          </a:xfrm>
          <a:prstGeom prst="rect">
            <a:avLst/>
          </a:prstGeom>
          <a:noFill/>
        </p:spPr>
        <p:txBody>
          <a:bodyPr wrap="none" rtlCol="0">
            <a:spAutoFit/>
          </a:bodyPr>
          <a:lstStyle/>
          <a:p>
            <a:r>
              <a:rPr lang="pt-BR" dirty="0"/>
              <a:t>A3</a:t>
            </a:r>
            <a:endParaRPr lang="en-US" dirty="0"/>
          </a:p>
        </p:txBody>
      </p:sp>
      <p:cxnSp>
        <p:nvCxnSpPr>
          <p:cNvPr id="23" name="Straight Arrow Connector 22">
            <a:extLst>
              <a:ext uri="{FF2B5EF4-FFF2-40B4-BE49-F238E27FC236}">
                <a16:creationId xmlns:a16="http://schemas.microsoft.com/office/drawing/2014/main" id="{1BBCB775-E545-4DB1-818B-3E94CF43709D}"/>
              </a:ext>
            </a:extLst>
          </p:cNvPr>
          <p:cNvCxnSpPr>
            <a:cxnSpLocks/>
            <a:endCxn id="18" idx="3"/>
          </p:cNvCxnSpPr>
          <p:nvPr/>
        </p:nvCxnSpPr>
        <p:spPr>
          <a:xfrm flipH="1" flipV="1">
            <a:off x="3902457" y="4777785"/>
            <a:ext cx="498094" cy="1631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8D6227D4-E35F-4E71-9941-7975A61627D3}"/>
              </a:ext>
            </a:extLst>
          </p:cNvPr>
          <p:cNvPicPr>
            <a:picLocks noChangeAspect="1"/>
          </p:cNvPicPr>
          <p:nvPr/>
        </p:nvPicPr>
        <p:blipFill>
          <a:blip r:embed="rId2"/>
          <a:stretch>
            <a:fillRect/>
          </a:stretch>
        </p:blipFill>
        <p:spPr>
          <a:xfrm>
            <a:off x="228600" y="2032452"/>
            <a:ext cx="2743992" cy="1929949"/>
          </a:xfrm>
          <a:prstGeom prst="rect">
            <a:avLst/>
          </a:prstGeom>
        </p:spPr>
      </p:pic>
      <p:sp>
        <p:nvSpPr>
          <p:cNvPr id="15" name="Rectangle 14">
            <a:extLst>
              <a:ext uri="{FF2B5EF4-FFF2-40B4-BE49-F238E27FC236}">
                <a16:creationId xmlns:a16="http://schemas.microsoft.com/office/drawing/2014/main" id="{AFECCD22-92FC-452C-9B48-95A914167AC4}"/>
              </a:ext>
            </a:extLst>
          </p:cNvPr>
          <p:cNvSpPr/>
          <p:nvPr/>
        </p:nvSpPr>
        <p:spPr>
          <a:xfrm>
            <a:off x="228600" y="1905007"/>
            <a:ext cx="4095750" cy="2133593"/>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19" name="Picture 18">
            <a:extLst>
              <a:ext uri="{FF2B5EF4-FFF2-40B4-BE49-F238E27FC236}">
                <a16:creationId xmlns:a16="http://schemas.microsoft.com/office/drawing/2014/main" id="{80A817E7-611C-41B1-BEE8-0DCFBC7FACEC}"/>
              </a:ext>
            </a:extLst>
          </p:cNvPr>
          <p:cNvPicPr>
            <a:picLocks noChangeAspect="1"/>
          </p:cNvPicPr>
          <p:nvPr/>
        </p:nvPicPr>
        <p:blipFill>
          <a:blip r:embed="rId3"/>
          <a:stretch>
            <a:fillRect/>
          </a:stretch>
        </p:blipFill>
        <p:spPr>
          <a:xfrm>
            <a:off x="4489451" y="1485914"/>
            <a:ext cx="4197349" cy="1333486"/>
          </a:xfrm>
          <a:prstGeom prst="rect">
            <a:avLst/>
          </a:prstGeom>
        </p:spPr>
      </p:pic>
      <p:pic>
        <p:nvPicPr>
          <p:cNvPr id="25" name="Picture 24">
            <a:extLst>
              <a:ext uri="{FF2B5EF4-FFF2-40B4-BE49-F238E27FC236}">
                <a16:creationId xmlns:a16="http://schemas.microsoft.com/office/drawing/2014/main" id="{366B7B2B-B40B-4F5D-AFF0-5A5CDA121FBA}"/>
              </a:ext>
            </a:extLst>
          </p:cNvPr>
          <p:cNvPicPr>
            <a:picLocks noChangeAspect="1"/>
          </p:cNvPicPr>
          <p:nvPr/>
        </p:nvPicPr>
        <p:blipFill>
          <a:blip r:embed="rId4"/>
          <a:stretch>
            <a:fillRect/>
          </a:stretch>
        </p:blipFill>
        <p:spPr>
          <a:xfrm>
            <a:off x="6477000" y="2667000"/>
            <a:ext cx="2531556" cy="1712856"/>
          </a:xfrm>
          <a:prstGeom prst="rect">
            <a:avLst/>
          </a:prstGeom>
        </p:spPr>
      </p:pic>
      <p:sp>
        <p:nvSpPr>
          <p:cNvPr id="26" name="Rectangle 25">
            <a:extLst>
              <a:ext uri="{FF2B5EF4-FFF2-40B4-BE49-F238E27FC236}">
                <a16:creationId xmlns:a16="http://schemas.microsoft.com/office/drawing/2014/main" id="{A7878399-12C2-45C9-A447-29590349F810}"/>
              </a:ext>
            </a:extLst>
          </p:cNvPr>
          <p:cNvSpPr/>
          <p:nvPr/>
        </p:nvSpPr>
        <p:spPr>
          <a:xfrm>
            <a:off x="4972050" y="2616419"/>
            <a:ext cx="434734" cy="202981"/>
          </a:xfrm>
          <a:prstGeom prst="rect">
            <a:avLst/>
          </a:prstGeom>
          <a:noFill/>
          <a:ln>
            <a:solidFill>
              <a:schemeClr val="bg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8" name="Rectangle 27">
            <a:extLst>
              <a:ext uri="{FF2B5EF4-FFF2-40B4-BE49-F238E27FC236}">
                <a16:creationId xmlns:a16="http://schemas.microsoft.com/office/drawing/2014/main" id="{A003861A-86BF-4A24-BDAD-0046BB3C63F5}"/>
              </a:ext>
            </a:extLst>
          </p:cNvPr>
          <p:cNvSpPr/>
          <p:nvPr/>
        </p:nvSpPr>
        <p:spPr>
          <a:xfrm>
            <a:off x="6324600" y="2661017"/>
            <a:ext cx="2743200" cy="1834781"/>
          </a:xfrm>
          <a:prstGeom prst="rect">
            <a:avLst/>
          </a:prstGeom>
          <a:noFill/>
          <a:ln>
            <a:solidFill>
              <a:schemeClr val="bg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cxnSp>
        <p:nvCxnSpPr>
          <p:cNvPr id="29" name="Straight Arrow Connector 28">
            <a:extLst>
              <a:ext uri="{FF2B5EF4-FFF2-40B4-BE49-F238E27FC236}">
                <a16:creationId xmlns:a16="http://schemas.microsoft.com/office/drawing/2014/main" id="{EAB2EA98-32D7-4DA8-9C2B-B54912BE5242}"/>
              </a:ext>
            </a:extLst>
          </p:cNvPr>
          <p:cNvCxnSpPr>
            <a:stCxn id="26" idx="2"/>
            <a:endCxn id="28" idx="1"/>
          </p:cNvCxnSpPr>
          <p:nvPr/>
        </p:nvCxnSpPr>
        <p:spPr>
          <a:xfrm>
            <a:off x="5189417" y="2819400"/>
            <a:ext cx="1135183" cy="759008"/>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762105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7CBCAFC3-E881-49E6-AF9F-7F4DE168794C}"/>
              </a:ext>
            </a:extLst>
          </p:cNvPr>
          <p:cNvPicPr>
            <a:picLocks noChangeAspect="1"/>
          </p:cNvPicPr>
          <p:nvPr/>
        </p:nvPicPr>
        <p:blipFill>
          <a:blip r:embed="rId2"/>
          <a:stretch>
            <a:fillRect/>
          </a:stretch>
        </p:blipFill>
        <p:spPr>
          <a:xfrm>
            <a:off x="0" y="965214"/>
            <a:ext cx="9144000" cy="4927572"/>
          </a:xfrm>
          <a:prstGeom prst="rect">
            <a:avLst/>
          </a:prstGeom>
        </p:spPr>
      </p:pic>
      <p:sp>
        <p:nvSpPr>
          <p:cNvPr id="2" name="Title 1">
            <a:extLst>
              <a:ext uri="{FF2B5EF4-FFF2-40B4-BE49-F238E27FC236}">
                <a16:creationId xmlns:a16="http://schemas.microsoft.com/office/drawing/2014/main" id="{A3EF999F-7FD2-4EF7-8235-4A1A92752965}"/>
              </a:ext>
            </a:extLst>
          </p:cNvPr>
          <p:cNvSpPr>
            <a:spLocks noGrp="1"/>
          </p:cNvSpPr>
          <p:nvPr>
            <p:ph type="title"/>
          </p:nvPr>
        </p:nvSpPr>
        <p:spPr/>
        <p:txBody>
          <a:bodyPr/>
          <a:lstStyle/>
          <a:p>
            <a:r>
              <a:rPr lang="en-US" noProof="0" dirty="0" err="1"/>
              <a:t>Insert.ipynb</a:t>
            </a:r>
            <a:r>
              <a:rPr lang="en-US" noProof="0" dirty="0"/>
              <a:t> 2/4</a:t>
            </a:r>
          </a:p>
        </p:txBody>
      </p:sp>
      <p:sp>
        <p:nvSpPr>
          <p:cNvPr id="7" name="Date Placeholder 6">
            <a:extLst>
              <a:ext uri="{FF2B5EF4-FFF2-40B4-BE49-F238E27FC236}">
                <a16:creationId xmlns:a16="http://schemas.microsoft.com/office/drawing/2014/main" id="{1298019A-83BE-406E-A98E-84D62425DACE}"/>
              </a:ext>
            </a:extLst>
          </p:cNvPr>
          <p:cNvSpPr>
            <a:spLocks noGrp="1"/>
          </p:cNvSpPr>
          <p:nvPr>
            <p:ph type="dt" sz="half" idx="10"/>
          </p:nvPr>
        </p:nvSpPr>
        <p:spPr/>
        <p:txBody>
          <a:bodyPr/>
          <a:lstStyle/>
          <a:p>
            <a:r>
              <a:rPr lang="en-US"/>
              <a:t>João Felipe Pimentel</a:t>
            </a:r>
            <a:endParaRPr lang="pt-BR" dirty="0"/>
          </a:p>
        </p:txBody>
      </p:sp>
      <p:sp>
        <p:nvSpPr>
          <p:cNvPr id="8" name="Footer Placeholder 7">
            <a:extLst>
              <a:ext uri="{FF2B5EF4-FFF2-40B4-BE49-F238E27FC236}">
                <a16:creationId xmlns:a16="http://schemas.microsoft.com/office/drawing/2014/main" id="{DC5A121F-54E6-4CA4-9447-6DF421D045BA}"/>
              </a:ext>
            </a:extLst>
          </p:cNvPr>
          <p:cNvSpPr>
            <a:spLocks noGrp="1"/>
          </p:cNvSpPr>
          <p:nvPr>
            <p:ph type="ftr" sz="quarter" idx="11"/>
          </p:nvPr>
        </p:nvSpPr>
        <p:spPr/>
        <p:txBody>
          <a:bodyPr/>
          <a:lstStyle/>
          <a:p>
            <a:r>
              <a:rPr lang="en-US"/>
              <a:t>Ferramenta de Snowballing</a:t>
            </a:r>
            <a:endParaRPr lang="pt-BR" dirty="0"/>
          </a:p>
        </p:txBody>
      </p:sp>
      <p:sp>
        <p:nvSpPr>
          <p:cNvPr id="9" name="Slide Number Placeholder 8">
            <a:extLst>
              <a:ext uri="{FF2B5EF4-FFF2-40B4-BE49-F238E27FC236}">
                <a16:creationId xmlns:a16="http://schemas.microsoft.com/office/drawing/2014/main" id="{79F04A67-C721-4B12-9659-4C270F93EC4B}"/>
              </a:ext>
            </a:extLst>
          </p:cNvPr>
          <p:cNvSpPr>
            <a:spLocks noGrp="1"/>
          </p:cNvSpPr>
          <p:nvPr>
            <p:ph type="sldNum" sz="quarter" idx="12"/>
          </p:nvPr>
        </p:nvSpPr>
        <p:spPr/>
        <p:txBody>
          <a:bodyPr/>
          <a:lstStyle/>
          <a:p>
            <a:fld id="{0AAA623A-5D3C-471A-939B-3DC944CAB218}" type="slidenum">
              <a:rPr lang="pt-BR" smtClean="0"/>
              <a:pPr/>
              <a:t>30</a:t>
            </a:fld>
            <a:endParaRPr lang="pt-BR"/>
          </a:p>
        </p:txBody>
      </p:sp>
      <p:sp>
        <p:nvSpPr>
          <p:cNvPr id="11" name="Oval 10">
            <a:extLst>
              <a:ext uri="{FF2B5EF4-FFF2-40B4-BE49-F238E27FC236}">
                <a16:creationId xmlns:a16="http://schemas.microsoft.com/office/drawing/2014/main" id="{65686262-608C-42EB-9DFF-666B8072F327}"/>
              </a:ext>
            </a:extLst>
          </p:cNvPr>
          <p:cNvSpPr/>
          <p:nvPr/>
        </p:nvSpPr>
        <p:spPr>
          <a:xfrm>
            <a:off x="228600" y="1331640"/>
            <a:ext cx="304800" cy="2921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1</a:t>
            </a:r>
            <a:endParaRPr lang="en-US" dirty="0"/>
          </a:p>
        </p:txBody>
      </p:sp>
      <p:sp>
        <p:nvSpPr>
          <p:cNvPr id="12" name="Oval 11">
            <a:extLst>
              <a:ext uri="{FF2B5EF4-FFF2-40B4-BE49-F238E27FC236}">
                <a16:creationId xmlns:a16="http://schemas.microsoft.com/office/drawing/2014/main" id="{6C3C0C0D-C05A-456E-885A-3E2F446109F8}"/>
              </a:ext>
            </a:extLst>
          </p:cNvPr>
          <p:cNvSpPr/>
          <p:nvPr/>
        </p:nvSpPr>
        <p:spPr>
          <a:xfrm>
            <a:off x="2802467" y="1464479"/>
            <a:ext cx="304800" cy="2921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2</a:t>
            </a:r>
            <a:endParaRPr lang="en-US" dirty="0"/>
          </a:p>
        </p:txBody>
      </p:sp>
      <p:sp>
        <p:nvSpPr>
          <p:cNvPr id="13" name="Oval 12">
            <a:extLst>
              <a:ext uri="{FF2B5EF4-FFF2-40B4-BE49-F238E27FC236}">
                <a16:creationId xmlns:a16="http://schemas.microsoft.com/office/drawing/2014/main" id="{91A3F5DC-6F86-4DC3-9170-32379DDF73AF}"/>
              </a:ext>
            </a:extLst>
          </p:cNvPr>
          <p:cNvSpPr/>
          <p:nvPr/>
        </p:nvSpPr>
        <p:spPr>
          <a:xfrm>
            <a:off x="990600" y="6040381"/>
            <a:ext cx="304800" cy="2921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3</a:t>
            </a:r>
            <a:endParaRPr lang="en-US" dirty="0"/>
          </a:p>
        </p:txBody>
      </p:sp>
      <p:sp>
        <p:nvSpPr>
          <p:cNvPr id="6" name="Left Brace 5">
            <a:extLst>
              <a:ext uri="{FF2B5EF4-FFF2-40B4-BE49-F238E27FC236}">
                <a16:creationId xmlns:a16="http://schemas.microsoft.com/office/drawing/2014/main" id="{0307B72F-5A1C-45E0-BEDE-88B0B201C00D}"/>
              </a:ext>
            </a:extLst>
          </p:cNvPr>
          <p:cNvSpPr/>
          <p:nvPr/>
        </p:nvSpPr>
        <p:spPr>
          <a:xfrm rot="16200000">
            <a:off x="4909755" y="1841363"/>
            <a:ext cx="238890" cy="807720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Oval 15">
            <a:extLst>
              <a:ext uri="{FF2B5EF4-FFF2-40B4-BE49-F238E27FC236}">
                <a16:creationId xmlns:a16="http://schemas.microsoft.com/office/drawing/2014/main" id="{0B16F276-848F-4575-A0F0-BA13861E3D50}"/>
              </a:ext>
            </a:extLst>
          </p:cNvPr>
          <p:cNvSpPr/>
          <p:nvPr/>
        </p:nvSpPr>
        <p:spPr>
          <a:xfrm>
            <a:off x="4114800" y="1464479"/>
            <a:ext cx="304800" cy="2921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4</a:t>
            </a:r>
            <a:endParaRPr lang="en-US" dirty="0"/>
          </a:p>
        </p:txBody>
      </p:sp>
      <p:sp>
        <p:nvSpPr>
          <p:cNvPr id="17" name="TextBox 16">
            <a:extLst>
              <a:ext uri="{FF2B5EF4-FFF2-40B4-BE49-F238E27FC236}">
                <a16:creationId xmlns:a16="http://schemas.microsoft.com/office/drawing/2014/main" id="{09F48718-9582-4BE5-891A-EB5B6A8FD86F}"/>
              </a:ext>
            </a:extLst>
          </p:cNvPr>
          <p:cNvSpPr txBox="1"/>
          <p:nvPr/>
        </p:nvSpPr>
        <p:spPr>
          <a:xfrm>
            <a:off x="1333500" y="5846568"/>
            <a:ext cx="6011839" cy="646331"/>
          </a:xfrm>
          <a:prstGeom prst="rect">
            <a:avLst/>
          </a:prstGeom>
          <a:noFill/>
        </p:spPr>
        <p:txBody>
          <a:bodyPr wrap="none" rtlCol="0">
            <a:spAutoFit/>
          </a:bodyPr>
          <a:lstStyle/>
          <a:p>
            <a:r>
              <a:rPr lang="en-US" dirty="0"/>
              <a:t>If this field shows up, the publication places was not detected</a:t>
            </a:r>
            <a:br>
              <a:rPr lang="en-US" dirty="0"/>
            </a:br>
            <a:r>
              <a:rPr lang="en-US" dirty="0"/>
              <a:t>Edit places.py to add it or write the </a:t>
            </a:r>
            <a:r>
              <a:rPr lang="en-US" dirty="0" err="1"/>
              <a:t>varname</a:t>
            </a:r>
            <a:r>
              <a:rPr lang="en-US" dirty="0"/>
              <a:t> on the Place field</a:t>
            </a:r>
          </a:p>
        </p:txBody>
      </p:sp>
    </p:spTree>
    <p:extLst>
      <p:ext uri="{BB962C8B-B14F-4D97-AF65-F5344CB8AC3E}">
        <p14:creationId xmlns:p14="http://schemas.microsoft.com/office/powerpoint/2010/main" val="46519328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D87D55-B987-4BB7-9F49-42DCDEAA77FD}"/>
              </a:ext>
            </a:extLst>
          </p:cNvPr>
          <p:cNvSpPr>
            <a:spLocks noGrp="1"/>
          </p:cNvSpPr>
          <p:nvPr>
            <p:ph type="title"/>
          </p:nvPr>
        </p:nvSpPr>
        <p:spPr/>
        <p:txBody>
          <a:bodyPr/>
          <a:lstStyle/>
          <a:p>
            <a:r>
              <a:rPr lang="en-US" dirty="0">
                <a:solidFill>
                  <a:schemeClr val="accent4"/>
                </a:solidFill>
              </a:rPr>
              <a:t>places.py </a:t>
            </a:r>
            <a:r>
              <a:rPr lang="pt-BR" dirty="0" err="1"/>
              <a:t>Source</a:t>
            </a:r>
            <a:r>
              <a:rPr lang="pt-BR" dirty="0"/>
              <a:t> </a:t>
            </a:r>
            <a:r>
              <a:rPr lang="pt-BR" dirty="0" err="1"/>
              <a:t>Code</a:t>
            </a:r>
            <a:endParaRPr lang="en-US" dirty="0"/>
          </a:p>
        </p:txBody>
      </p:sp>
      <p:sp>
        <p:nvSpPr>
          <p:cNvPr id="3" name="Content Placeholder 2">
            <a:extLst>
              <a:ext uri="{FF2B5EF4-FFF2-40B4-BE49-F238E27FC236}">
                <a16:creationId xmlns:a16="http://schemas.microsoft.com/office/drawing/2014/main" id="{D88CA4DC-7F26-4C72-8813-9791C08AA88E}"/>
              </a:ext>
            </a:extLst>
          </p:cNvPr>
          <p:cNvSpPr>
            <a:spLocks noGrp="1"/>
          </p:cNvSpPr>
          <p:nvPr>
            <p:ph idx="1"/>
          </p:nvPr>
        </p:nvSpPr>
        <p:spPr>
          <a:xfrm>
            <a:off x="533400" y="1628800"/>
            <a:ext cx="8359080" cy="4608512"/>
          </a:xfrm>
        </p:spPr>
        <p:txBody>
          <a:bodyPr>
            <a:normAutofit fontScale="92500"/>
          </a:bodyPr>
          <a:lstStyle/>
          <a:p>
            <a:pPr marL="0" indent="0">
              <a:buNone/>
            </a:pPr>
            <a:r>
              <a:rPr lang="en-US" dirty="0">
                <a:solidFill>
                  <a:schemeClr val="bg1">
                    <a:lumMod val="65000"/>
                  </a:schemeClr>
                </a:solidFill>
              </a:rPr>
              <a:t>from </a:t>
            </a:r>
            <a:r>
              <a:rPr lang="en-US" dirty="0" err="1">
                <a:solidFill>
                  <a:schemeClr val="bg1">
                    <a:lumMod val="65000"/>
                  </a:schemeClr>
                </a:solidFill>
              </a:rPr>
              <a:t>snowballing.models</a:t>
            </a:r>
            <a:r>
              <a:rPr lang="en-US" dirty="0">
                <a:solidFill>
                  <a:schemeClr val="bg1">
                    <a:lumMod val="65000"/>
                  </a:schemeClr>
                </a:solidFill>
              </a:rPr>
              <a:t> import Place, DB</a:t>
            </a:r>
          </a:p>
          <a:p>
            <a:pPr marL="0" indent="0">
              <a:buNone/>
            </a:pPr>
            <a:r>
              <a:rPr lang="en-US" dirty="0">
                <a:solidFill>
                  <a:schemeClr val="bg1">
                    <a:lumMod val="65000"/>
                  </a:schemeClr>
                </a:solidFill>
              </a:rPr>
              <a:t>from </a:t>
            </a:r>
            <a:r>
              <a:rPr lang="en-US" dirty="0" err="1">
                <a:solidFill>
                  <a:schemeClr val="bg1">
                    <a:lumMod val="65000"/>
                  </a:schemeClr>
                </a:solidFill>
              </a:rPr>
              <a:t>snowballing.common_places</a:t>
            </a:r>
            <a:r>
              <a:rPr lang="en-US" dirty="0">
                <a:solidFill>
                  <a:schemeClr val="bg1">
                    <a:lumMod val="65000"/>
                  </a:schemeClr>
                </a:solidFill>
              </a:rPr>
              <a:t> import *</a:t>
            </a:r>
          </a:p>
          <a:p>
            <a:pPr marL="0" indent="0">
              <a:buNone/>
            </a:pPr>
            <a:endParaRPr lang="en-US" dirty="0">
              <a:solidFill>
                <a:schemeClr val="bg1">
                  <a:lumMod val="65000"/>
                </a:schemeClr>
              </a:solidFill>
            </a:endParaRPr>
          </a:p>
          <a:p>
            <a:pPr marL="0" indent="0">
              <a:buNone/>
            </a:pPr>
            <a:r>
              <a:rPr lang="en-US" dirty="0">
                <a:solidFill>
                  <a:schemeClr val="bg1">
                    <a:lumMod val="65000"/>
                  </a:schemeClr>
                </a:solidFill>
              </a:rPr>
              <a:t>IPAW = conference("IPAW", "International Provenance and Annotation Workshop")</a:t>
            </a:r>
          </a:p>
          <a:p>
            <a:pPr marL="0" indent="0">
              <a:buNone/>
            </a:pPr>
            <a:r>
              <a:rPr lang="en-US" noProof="0" dirty="0">
                <a:solidFill>
                  <a:schemeClr val="bg1">
                    <a:lumMod val="65000"/>
                  </a:schemeClr>
                </a:solidFill>
              </a:rPr>
              <a:t>CSUR = journal("CSUR", "ACM Computing Surveys")</a:t>
            </a:r>
          </a:p>
          <a:p>
            <a:pPr marL="0" indent="0">
              <a:buNone/>
            </a:pPr>
            <a:r>
              <a:rPr lang="en-US" dirty="0"/>
              <a:t>VLDB = conference("VLDB", "VLDB Endowment")</a:t>
            </a:r>
            <a:endParaRPr lang="fr-FR" dirty="0"/>
          </a:p>
          <a:p>
            <a:pPr marL="0" indent="0">
              <a:buNone/>
            </a:pPr>
            <a:r>
              <a:rPr lang="en-US" dirty="0" err="1">
                <a:solidFill>
                  <a:schemeClr val="bg1">
                    <a:lumMod val="65000"/>
                  </a:schemeClr>
                </a:solidFill>
              </a:rPr>
              <a:t>arXiv</a:t>
            </a:r>
            <a:r>
              <a:rPr lang="en-US" dirty="0">
                <a:solidFill>
                  <a:schemeClr val="bg1">
                    <a:lumMod val="65000"/>
                  </a:schemeClr>
                </a:solidFill>
              </a:rPr>
              <a:t> = DB(Place("</a:t>
            </a:r>
            <a:r>
              <a:rPr lang="en-US" dirty="0" err="1">
                <a:solidFill>
                  <a:schemeClr val="bg1">
                    <a:lumMod val="65000"/>
                  </a:schemeClr>
                </a:solidFill>
              </a:rPr>
              <a:t>arXiv</a:t>
            </a:r>
            <a:r>
              <a:rPr lang="en-US" dirty="0">
                <a:solidFill>
                  <a:schemeClr val="bg1">
                    <a:lumMod val="65000"/>
                  </a:schemeClr>
                </a:solidFill>
              </a:rPr>
              <a:t>", "</a:t>
            </a:r>
            <a:r>
              <a:rPr lang="en-US" dirty="0" err="1">
                <a:solidFill>
                  <a:schemeClr val="bg1">
                    <a:lumMod val="65000"/>
                  </a:schemeClr>
                </a:solidFill>
              </a:rPr>
              <a:t>arXiv</a:t>
            </a:r>
            <a:r>
              <a:rPr lang="en-US" dirty="0">
                <a:solidFill>
                  <a:schemeClr val="bg1">
                    <a:lumMod val="65000"/>
                  </a:schemeClr>
                </a:solidFill>
              </a:rPr>
              <a:t>", "Archive"))</a:t>
            </a:r>
          </a:p>
        </p:txBody>
      </p:sp>
      <p:sp>
        <p:nvSpPr>
          <p:cNvPr id="4" name="Date Placeholder 3">
            <a:extLst>
              <a:ext uri="{FF2B5EF4-FFF2-40B4-BE49-F238E27FC236}">
                <a16:creationId xmlns:a16="http://schemas.microsoft.com/office/drawing/2014/main" id="{78102B44-1DC4-4BC3-8B7D-FC155F98859D}"/>
              </a:ext>
            </a:extLst>
          </p:cNvPr>
          <p:cNvSpPr>
            <a:spLocks noGrp="1"/>
          </p:cNvSpPr>
          <p:nvPr>
            <p:ph type="dt" sz="half" idx="10"/>
          </p:nvPr>
        </p:nvSpPr>
        <p:spPr/>
        <p:txBody>
          <a:bodyPr/>
          <a:lstStyle/>
          <a:p>
            <a:r>
              <a:rPr lang="en-US"/>
              <a:t>João Felipe Pimentel</a:t>
            </a:r>
            <a:endParaRPr lang="pt-BR" dirty="0"/>
          </a:p>
        </p:txBody>
      </p:sp>
      <p:sp>
        <p:nvSpPr>
          <p:cNvPr id="5" name="Footer Placeholder 4">
            <a:extLst>
              <a:ext uri="{FF2B5EF4-FFF2-40B4-BE49-F238E27FC236}">
                <a16:creationId xmlns:a16="http://schemas.microsoft.com/office/drawing/2014/main" id="{E4D59880-2B64-4BDB-96A6-E5CAD8544D0A}"/>
              </a:ext>
            </a:extLst>
          </p:cNvPr>
          <p:cNvSpPr>
            <a:spLocks noGrp="1"/>
          </p:cNvSpPr>
          <p:nvPr>
            <p:ph type="ftr" sz="quarter" idx="11"/>
          </p:nvPr>
        </p:nvSpPr>
        <p:spPr/>
        <p:txBody>
          <a:bodyPr/>
          <a:lstStyle/>
          <a:p>
            <a:r>
              <a:rPr lang="en-US"/>
              <a:t>Ferramenta de Snowballing</a:t>
            </a:r>
            <a:endParaRPr lang="pt-BR" dirty="0"/>
          </a:p>
        </p:txBody>
      </p:sp>
      <p:sp>
        <p:nvSpPr>
          <p:cNvPr id="6" name="Slide Number Placeholder 5">
            <a:extLst>
              <a:ext uri="{FF2B5EF4-FFF2-40B4-BE49-F238E27FC236}">
                <a16:creationId xmlns:a16="http://schemas.microsoft.com/office/drawing/2014/main" id="{FA0DC5CF-B98F-4D99-993C-9BD2448DA8B7}"/>
              </a:ext>
            </a:extLst>
          </p:cNvPr>
          <p:cNvSpPr>
            <a:spLocks noGrp="1"/>
          </p:cNvSpPr>
          <p:nvPr>
            <p:ph type="sldNum" sz="quarter" idx="12"/>
          </p:nvPr>
        </p:nvSpPr>
        <p:spPr/>
        <p:txBody>
          <a:bodyPr/>
          <a:lstStyle/>
          <a:p>
            <a:fld id="{0AAA623A-5D3C-471A-939B-3DC944CAB218}" type="slidenum">
              <a:rPr lang="pt-BR" smtClean="0"/>
              <a:pPr/>
              <a:t>31</a:t>
            </a:fld>
            <a:endParaRPr lang="pt-BR"/>
          </a:p>
        </p:txBody>
      </p:sp>
    </p:spTree>
    <p:extLst>
      <p:ext uri="{BB962C8B-B14F-4D97-AF65-F5344CB8AC3E}">
        <p14:creationId xmlns:p14="http://schemas.microsoft.com/office/powerpoint/2010/main" val="84374350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47F24746-6941-4C2C-8679-420AB2BC4D75}"/>
              </a:ext>
            </a:extLst>
          </p:cNvPr>
          <p:cNvPicPr>
            <a:picLocks noChangeAspect="1"/>
          </p:cNvPicPr>
          <p:nvPr/>
        </p:nvPicPr>
        <p:blipFill rotWithShape="1">
          <a:blip r:embed="rId2"/>
          <a:srcRect b="9279"/>
          <a:stretch/>
        </p:blipFill>
        <p:spPr>
          <a:xfrm>
            <a:off x="0" y="1397000"/>
            <a:ext cx="9144000" cy="4470372"/>
          </a:xfrm>
          <a:prstGeom prst="rect">
            <a:avLst/>
          </a:prstGeom>
        </p:spPr>
      </p:pic>
      <p:sp>
        <p:nvSpPr>
          <p:cNvPr id="2" name="Title 1">
            <a:extLst>
              <a:ext uri="{FF2B5EF4-FFF2-40B4-BE49-F238E27FC236}">
                <a16:creationId xmlns:a16="http://schemas.microsoft.com/office/drawing/2014/main" id="{A3EF999F-7FD2-4EF7-8235-4A1A92752965}"/>
              </a:ext>
            </a:extLst>
          </p:cNvPr>
          <p:cNvSpPr>
            <a:spLocks noGrp="1"/>
          </p:cNvSpPr>
          <p:nvPr>
            <p:ph type="title"/>
          </p:nvPr>
        </p:nvSpPr>
        <p:spPr/>
        <p:txBody>
          <a:bodyPr/>
          <a:lstStyle/>
          <a:p>
            <a:r>
              <a:rPr lang="en-US"/>
              <a:t>Insert.ipynb 3/4</a:t>
            </a:r>
          </a:p>
        </p:txBody>
      </p:sp>
      <p:sp>
        <p:nvSpPr>
          <p:cNvPr id="7" name="Date Placeholder 6">
            <a:extLst>
              <a:ext uri="{FF2B5EF4-FFF2-40B4-BE49-F238E27FC236}">
                <a16:creationId xmlns:a16="http://schemas.microsoft.com/office/drawing/2014/main" id="{1298019A-83BE-406E-A98E-84D62425DACE}"/>
              </a:ext>
            </a:extLst>
          </p:cNvPr>
          <p:cNvSpPr>
            <a:spLocks noGrp="1"/>
          </p:cNvSpPr>
          <p:nvPr>
            <p:ph type="dt" sz="half" idx="10"/>
          </p:nvPr>
        </p:nvSpPr>
        <p:spPr/>
        <p:txBody>
          <a:bodyPr/>
          <a:lstStyle/>
          <a:p>
            <a:r>
              <a:rPr lang="en-US"/>
              <a:t>João Felipe Pimentel</a:t>
            </a:r>
            <a:endParaRPr lang="pt-BR" dirty="0"/>
          </a:p>
        </p:txBody>
      </p:sp>
      <p:sp>
        <p:nvSpPr>
          <p:cNvPr id="8" name="Footer Placeholder 7">
            <a:extLst>
              <a:ext uri="{FF2B5EF4-FFF2-40B4-BE49-F238E27FC236}">
                <a16:creationId xmlns:a16="http://schemas.microsoft.com/office/drawing/2014/main" id="{DC5A121F-54E6-4CA4-9447-6DF421D045BA}"/>
              </a:ext>
            </a:extLst>
          </p:cNvPr>
          <p:cNvSpPr>
            <a:spLocks noGrp="1"/>
          </p:cNvSpPr>
          <p:nvPr>
            <p:ph type="ftr" sz="quarter" idx="11"/>
          </p:nvPr>
        </p:nvSpPr>
        <p:spPr/>
        <p:txBody>
          <a:bodyPr/>
          <a:lstStyle/>
          <a:p>
            <a:r>
              <a:rPr lang="en-US"/>
              <a:t>Ferramenta de Snowballing</a:t>
            </a:r>
            <a:endParaRPr lang="pt-BR" dirty="0"/>
          </a:p>
        </p:txBody>
      </p:sp>
      <p:sp>
        <p:nvSpPr>
          <p:cNvPr id="9" name="Slide Number Placeholder 8">
            <a:extLst>
              <a:ext uri="{FF2B5EF4-FFF2-40B4-BE49-F238E27FC236}">
                <a16:creationId xmlns:a16="http://schemas.microsoft.com/office/drawing/2014/main" id="{79F04A67-C721-4B12-9659-4C270F93EC4B}"/>
              </a:ext>
            </a:extLst>
          </p:cNvPr>
          <p:cNvSpPr>
            <a:spLocks noGrp="1"/>
          </p:cNvSpPr>
          <p:nvPr>
            <p:ph type="sldNum" sz="quarter" idx="12"/>
          </p:nvPr>
        </p:nvSpPr>
        <p:spPr/>
        <p:txBody>
          <a:bodyPr/>
          <a:lstStyle/>
          <a:p>
            <a:fld id="{0AAA623A-5D3C-471A-939B-3DC944CAB218}" type="slidenum">
              <a:rPr lang="pt-BR" smtClean="0"/>
              <a:pPr/>
              <a:t>32</a:t>
            </a:fld>
            <a:endParaRPr lang="pt-BR"/>
          </a:p>
        </p:txBody>
      </p:sp>
      <p:sp>
        <p:nvSpPr>
          <p:cNvPr id="11" name="Oval 10">
            <a:extLst>
              <a:ext uri="{FF2B5EF4-FFF2-40B4-BE49-F238E27FC236}">
                <a16:creationId xmlns:a16="http://schemas.microsoft.com/office/drawing/2014/main" id="{65686262-608C-42EB-9DFF-666B8072F327}"/>
              </a:ext>
            </a:extLst>
          </p:cNvPr>
          <p:cNvSpPr/>
          <p:nvPr/>
        </p:nvSpPr>
        <p:spPr>
          <a:xfrm>
            <a:off x="4191000" y="1905000"/>
            <a:ext cx="304800" cy="2921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1</a:t>
            </a:r>
            <a:endParaRPr lang="en-US" dirty="0"/>
          </a:p>
        </p:txBody>
      </p:sp>
      <p:sp>
        <p:nvSpPr>
          <p:cNvPr id="12" name="Oval 11">
            <a:extLst>
              <a:ext uri="{FF2B5EF4-FFF2-40B4-BE49-F238E27FC236}">
                <a16:creationId xmlns:a16="http://schemas.microsoft.com/office/drawing/2014/main" id="{6C3C0C0D-C05A-456E-885A-3E2F446109F8}"/>
              </a:ext>
            </a:extLst>
          </p:cNvPr>
          <p:cNvSpPr/>
          <p:nvPr/>
        </p:nvSpPr>
        <p:spPr>
          <a:xfrm>
            <a:off x="4563534" y="3368080"/>
            <a:ext cx="304800" cy="2921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2</a:t>
            </a:r>
            <a:endParaRPr lang="en-US" dirty="0"/>
          </a:p>
        </p:txBody>
      </p:sp>
      <p:sp>
        <p:nvSpPr>
          <p:cNvPr id="20" name="TextBox 19">
            <a:extLst>
              <a:ext uri="{FF2B5EF4-FFF2-40B4-BE49-F238E27FC236}">
                <a16:creationId xmlns:a16="http://schemas.microsoft.com/office/drawing/2014/main" id="{F9D9DD0D-C0D8-42A1-8F98-0C72D870BBEA}"/>
              </a:ext>
            </a:extLst>
          </p:cNvPr>
          <p:cNvSpPr txBox="1"/>
          <p:nvPr/>
        </p:nvSpPr>
        <p:spPr>
          <a:xfrm>
            <a:off x="6642129" y="2590800"/>
            <a:ext cx="2503058" cy="923330"/>
          </a:xfrm>
          <a:prstGeom prst="rect">
            <a:avLst/>
          </a:prstGeom>
          <a:noFill/>
        </p:spPr>
        <p:txBody>
          <a:bodyPr wrap="none" rtlCol="0">
            <a:spAutoFit/>
          </a:bodyPr>
          <a:lstStyle/>
          <a:p>
            <a:r>
              <a:rPr lang="pt-BR" dirty="0">
                <a:solidFill>
                  <a:schemeClr val="accent1"/>
                </a:solidFill>
              </a:rPr>
              <a:t>  </a:t>
            </a:r>
            <a:r>
              <a:rPr lang="pt-BR" dirty="0" err="1">
                <a:solidFill>
                  <a:schemeClr val="accent1"/>
                </a:solidFill>
              </a:rPr>
              <a:t>config.FORM_BUTTONS</a:t>
            </a:r>
            <a:endParaRPr lang="pt-BR" dirty="0">
              <a:solidFill>
                <a:schemeClr val="accent1"/>
              </a:solidFill>
            </a:endParaRPr>
          </a:p>
          <a:p>
            <a:r>
              <a:rPr lang="en-US" dirty="0">
                <a:solidFill>
                  <a:schemeClr val="accent1"/>
                </a:solidFill>
              </a:rPr>
              <a:t>                               from </a:t>
            </a:r>
          </a:p>
          <a:p>
            <a:r>
              <a:rPr lang="en-US" dirty="0">
                <a:solidFill>
                  <a:schemeClr val="accent1"/>
                </a:solidFill>
              </a:rPr>
              <a:t>                        __init__.py</a:t>
            </a:r>
          </a:p>
        </p:txBody>
      </p:sp>
      <p:cxnSp>
        <p:nvCxnSpPr>
          <p:cNvPr id="22" name="Connector: Elbow 21">
            <a:extLst>
              <a:ext uri="{FF2B5EF4-FFF2-40B4-BE49-F238E27FC236}">
                <a16:creationId xmlns:a16="http://schemas.microsoft.com/office/drawing/2014/main" id="{586503B3-C1AA-4E7F-AC2A-0E57788D3E98}"/>
              </a:ext>
            </a:extLst>
          </p:cNvPr>
          <p:cNvCxnSpPr/>
          <p:nvPr/>
        </p:nvCxnSpPr>
        <p:spPr>
          <a:xfrm rot="10800000">
            <a:off x="7959706" y="2411112"/>
            <a:ext cx="533400" cy="228600"/>
          </a:xfrm>
          <a:prstGeom prst="bentConnector3">
            <a:avLst>
              <a:gd name="adj1" fmla="val -794"/>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A6803188-6CB8-4774-927C-4C1C7565B091}"/>
              </a:ext>
            </a:extLst>
          </p:cNvPr>
          <p:cNvSpPr txBox="1"/>
          <p:nvPr/>
        </p:nvSpPr>
        <p:spPr>
          <a:xfrm>
            <a:off x="6341567" y="4724400"/>
            <a:ext cx="2806666" cy="369332"/>
          </a:xfrm>
          <a:prstGeom prst="rect">
            <a:avLst/>
          </a:prstGeom>
          <a:noFill/>
        </p:spPr>
        <p:txBody>
          <a:bodyPr wrap="none" rtlCol="0">
            <a:spAutoFit/>
          </a:bodyPr>
          <a:lstStyle/>
          <a:p>
            <a:r>
              <a:rPr lang="pt-BR" dirty="0">
                <a:solidFill>
                  <a:schemeClr val="accent1"/>
                </a:solidFill>
              </a:rPr>
              <a:t>  </a:t>
            </a:r>
            <a:r>
              <a:rPr lang="pt-BR" dirty="0" err="1">
                <a:solidFill>
                  <a:schemeClr val="accent1"/>
                </a:solidFill>
              </a:rPr>
              <a:t>config.FORM_TEXT_FIELDS</a:t>
            </a:r>
            <a:endParaRPr lang="en-US" dirty="0">
              <a:solidFill>
                <a:schemeClr val="accent1"/>
              </a:solidFill>
            </a:endParaRPr>
          </a:p>
        </p:txBody>
      </p:sp>
      <p:cxnSp>
        <p:nvCxnSpPr>
          <p:cNvPr id="26" name="Straight Connector 25">
            <a:extLst>
              <a:ext uri="{FF2B5EF4-FFF2-40B4-BE49-F238E27FC236}">
                <a16:creationId xmlns:a16="http://schemas.microsoft.com/office/drawing/2014/main" id="{3262EF9A-F2C9-4337-8BA4-61478206EDCD}"/>
              </a:ext>
            </a:extLst>
          </p:cNvPr>
          <p:cNvCxnSpPr>
            <a:cxnSpLocks/>
          </p:cNvCxnSpPr>
          <p:nvPr/>
        </p:nvCxnSpPr>
        <p:spPr>
          <a:xfrm>
            <a:off x="1435100" y="4038600"/>
            <a:ext cx="35179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B8BF459C-D563-489A-BB5A-0837A997CCEF}"/>
              </a:ext>
            </a:extLst>
          </p:cNvPr>
          <p:cNvCxnSpPr>
            <a:cxnSpLocks/>
          </p:cNvCxnSpPr>
          <p:nvPr/>
        </p:nvCxnSpPr>
        <p:spPr>
          <a:xfrm flipH="1">
            <a:off x="1430867" y="4038600"/>
            <a:ext cx="4233" cy="731849"/>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607CCF4-95D7-4BEA-AB1F-4CD5B215AECF}"/>
              </a:ext>
            </a:extLst>
          </p:cNvPr>
          <p:cNvCxnSpPr>
            <a:cxnSpLocks/>
          </p:cNvCxnSpPr>
          <p:nvPr/>
        </p:nvCxnSpPr>
        <p:spPr>
          <a:xfrm flipH="1" flipV="1">
            <a:off x="1430868" y="4770450"/>
            <a:ext cx="6570132" cy="7111"/>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F29685E-756E-4054-B024-5755A623D87A}"/>
              </a:ext>
            </a:extLst>
          </p:cNvPr>
          <p:cNvCxnSpPr>
            <a:cxnSpLocks/>
          </p:cNvCxnSpPr>
          <p:nvPr/>
        </p:nvCxnSpPr>
        <p:spPr>
          <a:xfrm>
            <a:off x="8001001" y="3679222"/>
            <a:ext cx="0" cy="1097280"/>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A3977065-E15F-4EBC-B17E-07F403F5AA4B}"/>
              </a:ext>
            </a:extLst>
          </p:cNvPr>
          <p:cNvCxnSpPr>
            <a:cxnSpLocks/>
          </p:cNvCxnSpPr>
          <p:nvPr/>
        </p:nvCxnSpPr>
        <p:spPr>
          <a:xfrm>
            <a:off x="4944534" y="3675003"/>
            <a:ext cx="30607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463DD3D8-C89A-4E6C-BFF1-29015F424079}"/>
              </a:ext>
            </a:extLst>
          </p:cNvPr>
          <p:cNvCxnSpPr>
            <a:cxnSpLocks/>
          </p:cNvCxnSpPr>
          <p:nvPr/>
        </p:nvCxnSpPr>
        <p:spPr>
          <a:xfrm>
            <a:off x="4944534" y="3673169"/>
            <a:ext cx="0" cy="365431"/>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Connector: Elbow 44">
            <a:extLst>
              <a:ext uri="{FF2B5EF4-FFF2-40B4-BE49-F238E27FC236}">
                <a16:creationId xmlns:a16="http://schemas.microsoft.com/office/drawing/2014/main" id="{42F16EAD-4670-496E-A998-2C87694C7508}"/>
              </a:ext>
            </a:extLst>
          </p:cNvPr>
          <p:cNvCxnSpPr>
            <a:cxnSpLocks/>
          </p:cNvCxnSpPr>
          <p:nvPr/>
        </p:nvCxnSpPr>
        <p:spPr>
          <a:xfrm rot="10800000">
            <a:off x="8023208" y="4227862"/>
            <a:ext cx="587393" cy="572738"/>
          </a:xfrm>
          <a:prstGeom prst="bentConnector3">
            <a:avLst>
              <a:gd name="adj1" fmla="val -449"/>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5943210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F999F-7FD2-4EF7-8235-4A1A92752965}"/>
              </a:ext>
            </a:extLst>
          </p:cNvPr>
          <p:cNvSpPr>
            <a:spLocks noGrp="1"/>
          </p:cNvSpPr>
          <p:nvPr>
            <p:ph type="title"/>
          </p:nvPr>
        </p:nvSpPr>
        <p:spPr>
          <a:xfrm>
            <a:off x="917594" y="188640"/>
            <a:ext cx="7308812" cy="1143000"/>
          </a:xfrm>
        </p:spPr>
        <p:txBody>
          <a:bodyPr/>
          <a:lstStyle/>
          <a:p>
            <a:r>
              <a:rPr lang="en-US"/>
              <a:t>Insert.ipynb 4/4</a:t>
            </a:r>
          </a:p>
        </p:txBody>
      </p:sp>
      <p:sp>
        <p:nvSpPr>
          <p:cNvPr id="7" name="Date Placeholder 6">
            <a:extLst>
              <a:ext uri="{FF2B5EF4-FFF2-40B4-BE49-F238E27FC236}">
                <a16:creationId xmlns:a16="http://schemas.microsoft.com/office/drawing/2014/main" id="{1298019A-83BE-406E-A98E-84D62425DACE}"/>
              </a:ext>
            </a:extLst>
          </p:cNvPr>
          <p:cNvSpPr>
            <a:spLocks noGrp="1"/>
          </p:cNvSpPr>
          <p:nvPr>
            <p:ph type="dt" sz="half" idx="10"/>
          </p:nvPr>
        </p:nvSpPr>
        <p:spPr/>
        <p:txBody>
          <a:bodyPr/>
          <a:lstStyle/>
          <a:p>
            <a:r>
              <a:rPr lang="en-US"/>
              <a:t>João Felipe Pimentel</a:t>
            </a:r>
            <a:endParaRPr lang="pt-BR" dirty="0"/>
          </a:p>
        </p:txBody>
      </p:sp>
      <p:sp>
        <p:nvSpPr>
          <p:cNvPr id="8" name="Footer Placeholder 7">
            <a:extLst>
              <a:ext uri="{FF2B5EF4-FFF2-40B4-BE49-F238E27FC236}">
                <a16:creationId xmlns:a16="http://schemas.microsoft.com/office/drawing/2014/main" id="{DC5A121F-54E6-4CA4-9447-6DF421D045BA}"/>
              </a:ext>
            </a:extLst>
          </p:cNvPr>
          <p:cNvSpPr>
            <a:spLocks noGrp="1"/>
          </p:cNvSpPr>
          <p:nvPr>
            <p:ph type="ftr" sz="quarter" idx="11"/>
          </p:nvPr>
        </p:nvSpPr>
        <p:spPr/>
        <p:txBody>
          <a:bodyPr/>
          <a:lstStyle/>
          <a:p>
            <a:r>
              <a:rPr lang="en-US"/>
              <a:t>Ferramenta de Snowballing</a:t>
            </a:r>
            <a:endParaRPr lang="pt-BR" dirty="0"/>
          </a:p>
        </p:txBody>
      </p:sp>
      <p:sp>
        <p:nvSpPr>
          <p:cNvPr id="9" name="Slide Number Placeholder 8">
            <a:extLst>
              <a:ext uri="{FF2B5EF4-FFF2-40B4-BE49-F238E27FC236}">
                <a16:creationId xmlns:a16="http://schemas.microsoft.com/office/drawing/2014/main" id="{79F04A67-C721-4B12-9659-4C270F93EC4B}"/>
              </a:ext>
            </a:extLst>
          </p:cNvPr>
          <p:cNvSpPr>
            <a:spLocks noGrp="1"/>
          </p:cNvSpPr>
          <p:nvPr>
            <p:ph type="sldNum" sz="quarter" idx="12"/>
          </p:nvPr>
        </p:nvSpPr>
        <p:spPr/>
        <p:txBody>
          <a:bodyPr/>
          <a:lstStyle/>
          <a:p>
            <a:fld id="{0AAA623A-5D3C-471A-939B-3DC944CAB218}" type="slidenum">
              <a:rPr lang="pt-BR" smtClean="0"/>
              <a:pPr/>
              <a:t>33</a:t>
            </a:fld>
            <a:endParaRPr lang="pt-BR"/>
          </a:p>
        </p:txBody>
      </p:sp>
      <p:pic>
        <p:nvPicPr>
          <p:cNvPr id="10" name="Picture 9">
            <a:extLst>
              <a:ext uri="{FF2B5EF4-FFF2-40B4-BE49-F238E27FC236}">
                <a16:creationId xmlns:a16="http://schemas.microsoft.com/office/drawing/2014/main" id="{B5BD4058-6D73-4374-B17B-28248F5F4EF3}"/>
              </a:ext>
            </a:extLst>
          </p:cNvPr>
          <p:cNvPicPr>
            <a:picLocks noChangeAspect="1"/>
          </p:cNvPicPr>
          <p:nvPr/>
        </p:nvPicPr>
        <p:blipFill>
          <a:blip r:embed="rId2"/>
          <a:stretch>
            <a:fillRect/>
          </a:stretch>
        </p:blipFill>
        <p:spPr>
          <a:xfrm>
            <a:off x="0" y="1969362"/>
            <a:ext cx="9144000" cy="2919276"/>
          </a:xfrm>
          <a:prstGeom prst="rect">
            <a:avLst/>
          </a:prstGeom>
        </p:spPr>
      </p:pic>
      <p:pic>
        <p:nvPicPr>
          <p:cNvPr id="14" name="Picture 13">
            <a:extLst>
              <a:ext uri="{FF2B5EF4-FFF2-40B4-BE49-F238E27FC236}">
                <a16:creationId xmlns:a16="http://schemas.microsoft.com/office/drawing/2014/main" id="{08A676AF-6083-4462-9BAC-2D130B240E83}"/>
              </a:ext>
            </a:extLst>
          </p:cNvPr>
          <p:cNvPicPr>
            <a:picLocks noChangeAspect="1"/>
          </p:cNvPicPr>
          <p:nvPr/>
        </p:nvPicPr>
        <p:blipFill rotWithShape="1">
          <a:blip r:embed="rId3"/>
          <a:srcRect b="82990"/>
          <a:stretch/>
        </p:blipFill>
        <p:spPr>
          <a:xfrm>
            <a:off x="-12732" y="5029200"/>
            <a:ext cx="8775731" cy="804442"/>
          </a:xfrm>
          <a:prstGeom prst="rect">
            <a:avLst/>
          </a:prstGeom>
        </p:spPr>
      </p:pic>
      <p:sp>
        <p:nvSpPr>
          <p:cNvPr id="16" name="Oval 15">
            <a:extLst>
              <a:ext uri="{FF2B5EF4-FFF2-40B4-BE49-F238E27FC236}">
                <a16:creationId xmlns:a16="http://schemas.microsoft.com/office/drawing/2014/main" id="{FDBED3DA-F633-4BA2-9740-FA7B0C40FE53}"/>
              </a:ext>
            </a:extLst>
          </p:cNvPr>
          <p:cNvSpPr/>
          <p:nvPr/>
        </p:nvSpPr>
        <p:spPr>
          <a:xfrm>
            <a:off x="152400" y="2355209"/>
            <a:ext cx="304800" cy="2921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1</a:t>
            </a:r>
            <a:endParaRPr lang="en-US" dirty="0"/>
          </a:p>
        </p:txBody>
      </p:sp>
      <p:sp>
        <p:nvSpPr>
          <p:cNvPr id="17" name="Oval 16">
            <a:extLst>
              <a:ext uri="{FF2B5EF4-FFF2-40B4-BE49-F238E27FC236}">
                <a16:creationId xmlns:a16="http://schemas.microsoft.com/office/drawing/2014/main" id="{8E095131-8E7D-4350-85BB-7542F1B56857}"/>
              </a:ext>
            </a:extLst>
          </p:cNvPr>
          <p:cNvSpPr/>
          <p:nvPr/>
        </p:nvSpPr>
        <p:spPr>
          <a:xfrm>
            <a:off x="5638800" y="5544718"/>
            <a:ext cx="304800" cy="2921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2</a:t>
            </a:r>
            <a:endParaRPr lang="en-US" dirty="0"/>
          </a:p>
        </p:txBody>
      </p:sp>
    </p:spTree>
    <p:extLst>
      <p:ext uri="{BB962C8B-B14F-4D97-AF65-F5344CB8AC3E}">
        <p14:creationId xmlns:p14="http://schemas.microsoft.com/office/powerpoint/2010/main" val="114421685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07DF0B-BB16-407F-B3E3-36F3970137AC}"/>
              </a:ext>
            </a:extLst>
          </p:cNvPr>
          <p:cNvSpPr>
            <a:spLocks noGrp="1"/>
          </p:cNvSpPr>
          <p:nvPr>
            <p:ph type="title"/>
          </p:nvPr>
        </p:nvSpPr>
        <p:spPr/>
        <p:txBody>
          <a:bodyPr/>
          <a:lstStyle/>
          <a:p>
            <a:r>
              <a:rPr lang="en-US"/>
              <a:t>Project Structure</a:t>
            </a:r>
          </a:p>
        </p:txBody>
      </p:sp>
      <p:sp>
        <p:nvSpPr>
          <p:cNvPr id="4" name="Date Placeholder 3">
            <a:extLst>
              <a:ext uri="{FF2B5EF4-FFF2-40B4-BE49-F238E27FC236}">
                <a16:creationId xmlns:a16="http://schemas.microsoft.com/office/drawing/2014/main" id="{B122B9F8-8C40-4B8B-8666-D973A843D1ED}"/>
              </a:ext>
            </a:extLst>
          </p:cNvPr>
          <p:cNvSpPr>
            <a:spLocks noGrp="1"/>
          </p:cNvSpPr>
          <p:nvPr>
            <p:ph type="dt" sz="half" idx="10"/>
          </p:nvPr>
        </p:nvSpPr>
        <p:spPr/>
        <p:txBody>
          <a:bodyPr/>
          <a:lstStyle/>
          <a:p>
            <a:r>
              <a:rPr lang="en-US"/>
              <a:t>João Felipe Pimentel</a:t>
            </a:r>
            <a:endParaRPr lang="pt-BR" dirty="0"/>
          </a:p>
        </p:txBody>
      </p:sp>
      <p:sp>
        <p:nvSpPr>
          <p:cNvPr id="5" name="Footer Placeholder 4">
            <a:extLst>
              <a:ext uri="{FF2B5EF4-FFF2-40B4-BE49-F238E27FC236}">
                <a16:creationId xmlns:a16="http://schemas.microsoft.com/office/drawing/2014/main" id="{14E44D9B-625A-4B21-9774-7B34F571F556}"/>
              </a:ext>
            </a:extLst>
          </p:cNvPr>
          <p:cNvSpPr>
            <a:spLocks noGrp="1"/>
          </p:cNvSpPr>
          <p:nvPr>
            <p:ph type="ftr" sz="quarter" idx="11"/>
          </p:nvPr>
        </p:nvSpPr>
        <p:spPr/>
        <p:txBody>
          <a:bodyPr/>
          <a:lstStyle/>
          <a:p>
            <a:r>
              <a:rPr lang="en-US"/>
              <a:t>Ferramenta de Snowballing</a:t>
            </a:r>
            <a:endParaRPr lang="pt-BR" dirty="0"/>
          </a:p>
        </p:txBody>
      </p:sp>
      <p:sp>
        <p:nvSpPr>
          <p:cNvPr id="6" name="Slide Number Placeholder 5">
            <a:extLst>
              <a:ext uri="{FF2B5EF4-FFF2-40B4-BE49-F238E27FC236}">
                <a16:creationId xmlns:a16="http://schemas.microsoft.com/office/drawing/2014/main" id="{645055A7-8757-473D-8050-CA10B33FE11F}"/>
              </a:ext>
            </a:extLst>
          </p:cNvPr>
          <p:cNvSpPr>
            <a:spLocks noGrp="1"/>
          </p:cNvSpPr>
          <p:nvPr>
            <p:ph type="sldNum" sz="quarter" idx="12"/>
          </p:nvPr>
        </p:nvSpPr>
        <p:spPr/>
        <p:txBody>
          <a:bodyPr/>
          <a:lstStyle/>
          <a:p>
            <a:fld id="{0AAA623A-5D3C-471A-939B-3DC944CAB218}" type="slidenum">
              <a:rPr lang="pt-BR" smtClean="0"/>
              <a:pPr/>
              <a:t>34</a:t>
            </a:fld>
            <a:endParaRPr lang="pt-BR"/>
          </a:p>
        </p:txBody>
      </p:sp>
      <p:sp>
        <p:nvSpPr>
          <p:cNvPr id="8" name="TextBox 7">
            <a:extLst>
              <a:ext uri="{FF2B5EF4-FFF2-40B4-BE49-F238E27FC236}">
                <a16:creationId xmlns:a16="http://schemas.microsoft.com/office/drawing/2014/main" id="{DCD5C754-DA42-4891-A055-620AF3BF04A0}"/>
              </a:ext>
            </a:extLst>
          </p:cNvPr>
          <p:cNvSpPr txBox="1"/>
          <p:nvPr/>
        </p:nvSpPr>
        <p:spPr>
          <a:xfrm>
            <a:off x="504335" y="1070030"/>
            <a:ext cx="4814716" cy="461665"/>
          </a:xfrm>
          <a:prstGeom prst="rect">
            <a:avLst/>
          </a:prstGeom>
          <a:noFill/>
        </p:spPr>
        <p:txBody>
          <a:bodyPr wrap="none" rtlCol="0">
            <a:spAutoFit/>
          </a:bodyPr>
          <a:lstStyle/>
          <a:p>
            <a:r>
              <a:rPr lang="en-US" sz="2400">
                <a:solidFill>
                  <a:schemeClr val="accent4"/>
                </a:solidFill>
              </a:rPr>
              <a:t>database</a:t>
            </a:r>
            <a:r>
              <a:rPr lang="en-US" sz="2400"/>
              <a:t>  -  Snowballing data storage</a:t>
            </a:r>
          </a:p>
        </p:txBody>
      </p:sp>
      <p:sp>
        <p:nvSpPr>
          <p:cNvPr id="14" name="TextBox 13">
            <a:extLst>
              <a:ext uri="{FF2B5EF4-FFF2-40B4-BE49-F238E27FC236}">
                <a16:creationId xmlns:a16="http://schemas.microsoft.com/office/drawing/2014/main" id="{E8D7C2F3-996C-4E48-8B33-19E9F034CFDC}"/>
              </a:ext>
            </a:extLst>
          </p:cNvPr>
          <p:cNvSpPr txBox="1"/>
          <p:nvPr/>
        </p:nvSpPr>
        <p:spPr>
          <a:xfrm>
            <a:off x="504335" y="1559995"/>
            <a:ext cx="3528595" cy="461665"/>
          </a:xfrm>
          <a:prstGeom prst="rect">
            <a:avLst/>
          </a:prstGeom>
          <a:noFill/>
        </p:spPr>
        <p:txBody>
          <a:bodyPr wrap="none" rtlCol="0">
            <a:spAutoFit/>
          </a:bodyPr>
          <a:lstStyle/>
          <a:p>
            <a:r>
              <a:rPr lang="en-US" sz="2400">
                <a:solidFill>
                  <a:schemeClr val="accent4"/>
                </a:solidFill>
              </a:rPr>
              <a:t>files</a:t>
            </a:r>
            <a:r>
              <a:rPr lang="en-US" sz="2400"/>
              <a:t>  -  Papers’ PDF storage</a:t>
            </a:r>
          </a:p>
        </p:txBody>
      </p:sp>
      <p:sp>
        <p:nvSpPr>
          <p:cNvPr id="15" name="TextBox 14">
            <a:extLst>
              <a:ext uri="{FF2B5EF4-FFF2-40B4-BE49-F238E27FC236}">
                <a16:creationId xmlns:a16="http://schemas.microsoft.com/office/drawing/2014/main" id="{BCA9A583-FEE6-4D4D-9906-D55FB26BBE34}"/>
              </a:ext>
            </a:extLst>
          </p:cNvPr>
          <p:cNvSpPr txBox="1"/>
          <p:nvPr/>
        </p:nvSpPr>
        <p:spPr>
          <a:xfrm>
            <a:off x="504335" y="2049960"/>
            <a:ext cx="4305089" cy="461665"/>
          </a:xfrm>
          <a:prstGeom prst="rect">
            <a:avLst/>
          </a:prstGeom>
          <a:noFill/>
        </p:spPr>
        <p:txBody>
          <a:bodyPr wrap="none" rtlCol="0">
            <a:spAutoFit/>
          </a:bodyPr>
          <a:lstStyle/>
          <a:p>
            <a:r>
              <a:rPr lang="en-US" sz="2400">
                <a:solidFill>
                  <a:schemeClr val="bg2">
                    <a:lumMod val="50000"/>
                  </a:schemeClr>
                </a:solidFill>
              </a:rPr>
              <a:t>notebooks</a:t>
            </a:r>
            <a:r>
              <a:rPr lang="en-US" sz="2400"/>
              <a:t>  -  Analysis Notebooks</a:t>
            </a:r>
          </a:p>
        </p:txBody>
      </p:sp>
      <p:sp>
        <p:nvSpPr>
          <p:cNvPr id="16" name="TextBox 15">
            <a:extLst>
              <a:ext uri="{FF2B5EF4-FFF2-40B4-BE49-F238E27FC236}">
                <a16:creationId xmlns:a16="http://schemas.microsoft.com/office/drawing/2014/main" id="{658BFA63-0E12-473E-A1EF-F0C66A490861}"/>
              </a:ext>
            </a:extLst>
          </p:cNvPr>
          <p:cNvSpPr txBox="1"/>
          <p:nvPr/>
        </p:nvSpPr>
        <p:spPr>
          <a:xfrm>
            <a:off x="504335" y="2539925"/>
            <a:ext cx="7802136" cy="461665"/>
          </a:xfrm>
          <a:prstGeom prst="rect">
            <a:avLst/>
          </a:prstGeom>
          <a:noFill/>
        </p:spPr>
        <p:txBody>
          <a:bodyPr wrap="none" rtlCol="0">
            <a:spAutoFit/>
          </a:bodyPr>
          <a:lstStyle/>
          <a:p>
            <a:r>
              <a:rPr lang="en-US" sz="2400" dirty="0"/>
              <a:t>.</a:t>
            </a:r>
            <a:r>
              <a:rPr lang="en-US" sz="2400" dirty="0" err="1"/>
              <a:t>gitignore</a:t>
            </a:r>
            <a:r>
              <a:rPr lang="en-US" sz="2400" dirty="0"/>
              <a:t>  -  Ignores the files directory and Python cache files</a:t>
            </a:r>
          </a:p>
        </p:txBody>
      </p:sp>
      <p:sp>
        <p:nvSpPr>
          <p:cNvPr id="17" name="TextBox 16">
            <a:extLst>
              <a:ext uri="{FF2B5EF4-FFF2-40B4-BE49-F238E27FC236}">
                <a16:creationId xmlns:a16="http://schemas.microsoft.com/office/drawing/2014/main" id="{45C0D631-F92E-4ACE-BCC1-ABE3841F5C4A}"/>
              </a:ext>
            </a:extLst>
          </p:cNvPr>
          <p:cNvSpPr txBox="1"/>
          <p:nvPr/>
        </p:nvSpPr>
        <p:spPr>
          <a:xfrm>
            <a:off x="504335" y="3029890"/>
            <a:ext cx="6517682" cy="461665"/>
          </a:xfrm>
          <a:prstGeom prst="rect">
            <a:avLst/>
          </a:prstGeom>
          <a:noFill/>
        </p:spPr>
        <p:txBody>
          <a:bodyPr wrap="none" rtlCol="0">
            <a:spAutoFit/>
          </a:bodyPr>
          <a:lstStyle/>
          <a:p>
            <a:r>
              <a:rPr lang="en-US" sz="2400" dirty="0" err="1">
                <a:solidFill>
                  <a:schemeClr val="accent6"/>
                </a:solidFill>
              </a:rPr>
              <a:t>Backward.ipynb</a:t>
            </a:r>
            <a:r>
              <a:rPr lang="en-US" sz="2400" dirty="0">
                <a:solidFill>
                  <a:schemeClr val="accent6"/>
                </a:solidFill>
              </a:rPr>
              <a:t>  </a:t>
            </a:r>
            <a:r>
              <a:rPr lang="en-US" sz="2400" dirty="0"/>
              <a:t>-  Supports Backward Snowballing</a:t>
            </a:r>
          </a:p>
        </p:txBody>
      </p:sp>
      <p:sp>
        <p:nvSpPr>
          <p:cNvPr id="18" name="TextBox 17">
            <a:extLst>
              <a:ext uri="{FF2B5EF4-FFF2-40B4-BE49-F238E27FC236}">
                <a16:creationId xmlns:a16="http://schemas.microsoft.com/office/drawing/2014/main" id="{F00F6AD5-832A-47FE-BB44-47CCFA5CF3DD}"/>
              </a:ext>
            </a:extLst>
          </p:cNvPr>
          <p:cNvSpPr txBox="1"/>
          <p:nvPr/>
        </p:nvSpPr>
        <p:spPr>
          <a:xfrm>
            <a:off x="504335" y="3519855"/>
            <a:ext cx="6166303" cy="461665"/>
          </a:xfrm>
          <a:prstGeom prst="rect">
            <a:avLst/>
          </a:prstGeom>
          <a:noFill/>
        </p:spPr>
        <p:txBody>
          <a:bodyPr wrap="none" rtlCol="0">
            <a:spAutoFit/>
          </a:bodyPr>
          <a:lstStyle/>
          <a:p>
            <a:r>
              <a:rPr lang="en-US" sz="2400" dirty="0" err="1">
                <a:solidFill>
                  <a:schemeClr val="accent6"/>
                </a:solidFill>
              </a:rPr>
              <a:t>Forward.ipynb</a:t>
            </a:r>
            <a:r>
              <a:rPr lang="en-US" sz="2400" dirty="0">
                <a:solidFill>
                  <a:schemeClr val="accent6"/>
                </a:solidFill>
              </a:rPr>
              <a:t>  </a:t>
            </a:r>
            <a:r>
              <a:rPr lang="en-US" sz="2400" dirty="0"/>
              <a:t>-  Supports Forward Snowballing</a:t>
            </a:r>
          </a:p>
        </p:txBody>
      </p:sp>
      <p:sp>
        <p:nvSpPr>
          <p:cNvPr id="19" name="TextBox 18">
            <a:extLst>
              <a:ext uri="{FF2B5EF4-FFF2-40B4-BE49-F238E27FC236}">
                <a16:creationId xmlns:a16="http://schemas.microsoft.com/office/drawing/2014/main" id="{7123717B-DCBD-442A-A968-BC715F664EC2}"/>
              </a:ext>
            </a:extLst>
          </p:cNvPr>
          <p:cNvSpPr txBox="1"/>
          <p:nvPr/>
        </p:nvSpPr>
        <p:spPr>
          <a:xfrm>
            <a:off x="504335" y="4009820"/>
            <a:ext cx="5889048" cy="461665"/>
          </a:xfrm>
          <a:prstGeom prst="rect">
            <a:avLst/>
          </a:prstGeom>
          <a:noFill/>
        </p:spPr>
        <p:txBody>
          <a:bodyPr wrap="none" rtlCol="0">
            <a:spAutoFit/>
          </a:bodyPr>
          <a:lstStyle/>
          <a:p>
            <a:r>
              <a:rPr lang="en-US" sz="2400" dirty="0" err="1">
                <a:solidFill>
                  <a:schemeClr val="accent6"/>
                </a:solidFill>
              </a:rPr>
              <a:t>Index.ipynb</a:t>
            </a:r>
            <a:r>
              <a:rPr lang="en-US" sz="2400" dirty="0">
                <a:solidFill>
                  <a:schemeClr val="accent6"/>
                </a:solidFill>
              </a:rPr>
              <a:t>  </a:t>
            </a:r>
            <a:r>
              <a:rPr lang="en-US" sz="2400" dirty="0"/>
              <a:t>-  Describes the Project Structure</a:t>
            </a:r>
          </a:p>
        </p:txBody>
      </p:sp>
      <p:sp>
        <p:nvSpPr>
          <p:cNvPr id="20" name="TextBox 19">
            <a:extLst>
              <a:ext uri="{FF2B5EF4-FFF2-40B4-BE49-F238E27FC236}">
                <a16:creationId xmlns:a16="http://schemas.microsoft.com/office/drawing/2014/main" id="{927A3F41-0645-4761-9C3A-A89D69FBEAA8}"/>
              </a:ext>
            </a:extLst>
          </p:cNvPr>
          <p:cNvSpPr txBox="1"/>
          <p:nvPr/>
        </p:nvSpPr>
        <p:spPr>
          <a:xfrm>
            <a:off x="504335" y="4499785"/>
            <a:ext cx="7623754" cy="461665"/>
          </a:xfrm>
          <a:prstGeom prst="rect">
            <a:avLst/>
          </a:prstGeom>
          <a:noFill/>
        </p:spPr>
        <p:txBody>
          <a:bodyPr wrap="none" rtlCol="0">
            <a:spAutoFit/>
          </a:bodyPr>
          <a:lstStyle/>
          <a:p>
            <a:r>
              <a:rPr lang="en-US" sz="2400" dirty="0" err="1">
                <a:solidFill>
                  <a:schemeClr val="accent6"/>
                </a:solidFill>
              </a:rPr>
              <a:t>Insert.ipynb</a:t>
            </a:r>
            <a:r>
              <a:rPr lang="en-US" sz="2400" dirty="0">
                <a:solidFill>
                  <a:schemeClr val="accent6"/>
                </a:solidFill>
              </a:rPr>
              <a:t>  </a:t>
            </a:r>
            <a:r>
              <a:rPr lang="en-US" sz="2400" dirty="0"/>
              <a:t>-  Supports the insertion of papers from </a:t>
            </a:r>
            <a:r>
              <a:rPr lang="en-US" sz="2400" dirty="0" err="1"/>
              <a:t>BibTex</a:t>
            </a:r>
            <a:endParaRPr lang="en-US" sz="2400" dirty="0"/>
          </a:p>
        </p:txBody>
      </p:sp>
      <p:sp>
        <p:nvSpPr>
          <p:cNvPr id="21" name="TextBox 20">
            <a:extLst>
              <a:ext uri="{FF2B5EF4-FFF2-40B4-BE49-F238E27FC236}">
                <a16:creationId xmlns:a16="http://schemas.microsoft.com/office/drawing/2014/main" id="{FA6A17D0-767A-46ED-9B3C-0400874B0819}"/>
              </a:ext>
            </a:extLst>
          </p:cNvPr>
          <p:cNvSpPr txBox="1"/>
          <p:nvPr/>
        </p:nvSpPr>
        <p:spPr>
          <a:xfrm>
            <a:off x="504335" y="4989750"/>
            <a:ext cx="6736075" cy="461665"/>
          </a:xfrm>
          <a:prstGeom prst="rect">
            <a:avLst/>
          </a:prstGeom>
          <a:noFill/>
        </p:spPr>
        <p:txBody>
          <a:bodyPr wrap="none" rtlCol="0">
            <a:spAutoFit/>
          </a:bodyPr>
          <a:lstStyle/>
          <a:p>
            <a:r>
              <a:rPr lang="en-US" sz="2400" dirty="0" err="1">
                <a:solidFill>
                  <a:schemeClr val="accent6"/>
                </a:solidFill>
              </a:rPr>
              <a:t>Progress.ipynb</a:t>
            </a:r>
            <a:r>
              <a:rPr lang="en-US" sz="2400" dirty="0">
                <a:solidFill>
                  <a:schemeClr val="accent6"/>
                </a:solidFill>
              </a:rPr>
              <a:t>  </a:t>
            </a:r>
            <a:r>
              <a:rPr lang="en-US" sz="2400" dirty="0"/>
              <a:t>-  Monitors the Snowballing progress</a:t>
            </a:r>
          </a:p>
        </p:txBody>
      </p:sp>
      <p:sp>
        <p:nvSpPr>
          <p:cNvPr id="22" name="TextBox 21">
            <a:extLst>
              <a:ext uri="{FF2B5EF4-FFF2-40B4-BE49-F238E27FC236}">
                <a16:creationId xmlns:a16="http://schemas.microsoft.com/office/drawing/2014/main" id="{00B5C7F7-4297-4A9C-8DFF-DFB189F47881}"/>
              </a:ext>
            </a:extLst>
          </p:cNvPr>
          <p:cNvSpPr txBox="1"/>
          <p:nvPr/>
        </p:nvSpPr>
        <p:spPr>
          <a:xfrm>
            <a:off x="504335" y="5479715"/>
            <a:ext cx="8742458" cy="461665"/>
          </a:xfrm>
          <a:prstGeom prst="rect">
            <a:avLst/>
          </a:prstGeom>
          <a:noFill/>
        </p:spPr>
        <p:txBody>
          <a:bodyPr wrap="none" rtlCol="0">
            <a:spAutoFit/>
          </a:bodyPr>
          <a:lstStyle/>
          <a:p>
            <a:r>
              <a:rPr lang="en-US" sz="2400" dirty="0" err="1">
                <a:solidFill>
                  <a:schemeClr val="accent6"/>
                </a:solidFill>
              </a:rPr>
              <a:t>SearchScholar.ipynb</a:t>
            </a:r>
            <a:r>
              <a:rPr lang="en-US" sz="2400" dirty="0">
                <a:solidFill>
                  <a:schemeClr val="accent6"/>
                </a:solidFill>
              </a:rPr>
              <a:t>  </a:t>
            </a:r>
            <a:r>
              <a:rPr lang="en-US" sz="2400" dirty="0"/>
              <a:t>-  Supports the insertion of papers from Scholar</a:t>
            </a:r>
          </a:p>
        </p:txBody>
      </p:sp>
      <p:sp>
        <p:nvSpPr>
          <p:cNvPr id="23" name="TextBox 22">
            <a:extLst>
              <a:ext uri="{FF2B5EF4-FFF2-40B4-BE49-F238E27FC236}">
                <a16:creationId xmlns:a16="http://schemas.microsoft.com/office/drawing/2014/main" id="{567635A7-BA2E-49EB-B099-32EFF5715488}"/>
              </a:ext>
            </a:extLst>
          </p:cNvPr>
          <p:cNvSpPr txBox="1"/>
          <p:nvPr/>
        </p:nvSpPr>
        <p:spPr>
          <a:xfrm>
            <a:off x="504335" y="5969679"/>
            <a:ext cx="6858096" cy="461665"/>
          </a:xfrm>
          <a:prstGeom prst="rect">
            <a:avLst/>
          </a:prstGeom>
          <a:noFill/>
        </p:spPr>
        <p:txBody>
          <a:bodyPr wrap="none" rtlCol="0">
            <a:spAutoFit/>
          </a:bodyPr>
          <a:lstStyle/>
          <a:p>
            <a:r>
              <a:rPr lang="en-US" sz="2400" dirty="0" err="1">
                <a:solidFill>
                  <a:schemeClr val="accent6"/>
                </a:solidFill>
              </a:rPr>
              <a:t>Validate.ipynb</a:t>
            </a:r>
            <a:r>
              <a:rPr lang="en-US" sz="2400" dirty="0">
                <a:solidFill>
                  <a:schemeClr val="accent6"/>
                </a:solidFill>
              </a:rPr>
              <a:t>  </a:t>
            </a:r>
            <a:r>
              <a:rPr lang="en-US" sz="2400" dirty="0"/>
              <a:t>-  Validates and updates the insertions</a:t>
            </a:r>
          </a:p>
        </p:txBody>
      </p:sp>
      <p:pic>
        <p:nvPicPr>
          <p:cNvPr id="27" name="Picture 26">
            <a:extLst>
              <a:ext uri="{FF2B5EF4-FFF2-40B4-BE49-F238E27FC236}">
                <a16:creationId xmlns:a16="http://schemas.microsoft.com/office/drawing/2014/main" id="{5A63757B-A21C-4457-BF8B-DA0FA2FECDFA}"/>
              </a:ext>
            </a:extLst>
          </p:cNvPr>
          <p:cNvPicPr>
            <a:picLocks noChangeAspect="1"/>
          </p:cNvPicPr>
          <p:nvPr/>
        </p:nvPicPr>
        <p:blipFill>
          <a:blip r:embed="rId2"/>
          <a:stretch>
            <a:fillRect/>
          </a:stretch>
        </p:blipFill>
        <p:spPr>
          <a:xfrm>
            <a:off x="158911" y="1093307"/>
            <a:ext cx="344186" cy="415109"/>
          </a:xfrm>
          <a:prstGeom prst="rect">
            <a:avLst/>
          </a:prstGeom>
        </p:spPr>
      </p:pic>
      <p:pic>
        <p:nvPicPr>
          <p:cNvPr id="28" name="Picture 27">
            <a:extLst>
              <a:ext uri="{FF2B5EF4-FFF2-40B4-BE49-F238E27FC236}">
                <a16:creationId xmlns:a16="http://schemas.microsoft.com/office/drawing/2014/main" id="{5DF4E7AE-5C8A-4C64-B90A-DA0A2FBAF67E}"/>
              </a:ext>
            </a:extLst>
          </p:cNvPr>
          <p:cNvPicPr>
            <a:picLocks noChangeAspect="1"/>
          </p:cNvPicPr>
          <p:nvPr/>
        </p:nvPicPr>
        <p:blipFill>
          <a:blip r:embed="rId2"/>
          <a:stretch>
            <a:fillRect/>
          </a:stretch>
        </p:blipFill>
        <p:spPr>
          <a:xfrm>
            <a:off x="158911" y="1570946"/>
            <a:ext cx="344186" cy="415109"/>
          </a:xfrm>
          <a:prstGeom prst="rect">
            <a:avLst/>
          </a:prstGeom>
        </p:spPr>
      </p:pic>
      <p:pic>
        <p:nvPicPr>
          <p:cNvPr id="29" name="Picture 28">
            <a:extLst>
              <a:ext uri="{FF2B5EF4-FFF2-40B4-BE49-F238E27FC236}">
                <a16:creationId xmlns:a16="http://schemas.microsoft.com/office/drawing/2014/main" id="{40B44B74-FC5B-4EDD-84BC-2BDE623ABAC0}"/>
              </a:ext>
            </a:extLst>
          </p:cNvPr>
          <p:cNvPicPr>
            <a:picLocks noChangeAspect="1"/>
          </p:cNvPicPr>
          <p:nvPr/>
        </p:nvPicPr>
        <p:blipFill>
          <a:blip r:embed="rId2"/>
          <a:stretch>
            <a:fillRect/>
          </a:stretch>
        </p:blipFill>
        <p:spPr>
          <a:xfrm>
            <a:off x="158911" y="2048585"/>
            <a:ext cx="344186" cy="415109"/>
          </a:xfrm>
          <a:prstGeom prst="rect">
            <a:avLst/>
          </a:prstGeom>
        </p:spPr>
      </p:pic>
      <p:pic>
        <p:nvPicPr>
          <p:cNvPr id="2054" name="Picture 6" descr="Imagem relacionada">
            <a:extLst>
              <a:ext uri="{FF2B5EF4-FFF2-40B4-BE49-F238E27FC236}">
                <a16:creationId xmlns:a16="http://schemas.microsoft.com/office/drawing/2014/main" id="{D2A91440-2487-492D-9AF7-13F10D71AC2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088" y="3035081"/>
            <a:ext cx="457832" cy="457832"/>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6" descr="Imagem relacionada">
            <a:extLst>
              <a:ext uri="{FF2B5EF4-FFF2-40B4-BE49-F238E27FC236}">
                <a16:creationId xmlns:a16="http://schemas.microsoft.com/office/drawing/2014/main" id="{029A3EF1-462F-48F6-B97B-6F59A9DE234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088" y="3524013"/>
            <a:ext cx="457832" cy="457832"/>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6" descr="Imagem relacionada">
            <a:extLst>
              <a:ext uri="{FF2B5EF4-FFF2-40B4-BE49-F238E27FC236}">
                <a16:creationId xmlns:a16="http://schemas.microsoft.com/office/drawing/2014/main" id="{25350035-959D-4039-99AE-CC281014B2D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088" y="4012945"/>
            <a:ext cx="457832" cy="457832"/>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6" descr="Imagem relacionada">
            <a:extLst>
              <a:ext uri="{FF2B5EF4-FFF2-40B4-BE49-F238E27FC236}">
                <a16:creationId xmlns:a16="http://schemas.microsoft.com/office/drawing/2014/main" id="{6C6557BD-2B51-48E9-88F8-E6354D3788D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088" y="4990809"/>
            <a:ext cx="457832" cy="457832"/>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6" descr="Imagem relacionada">
            <a:extLst>
              <a:ext uri="{FF2B5EF4-FFF2-40B4-BE49-F238E27FC236}">
                <a16:creationId xmlns:a16="http://schemas.microsoft.com/office/drawing/2014/main" id="{C967B6F7-4F7D-49FC-A8A1-574A3B76D56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088" y="4501877"/>
            <a:ext cx="457832" cy="457832"/>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6" descr="Imagem relacionada">
            <a:extLst>
              <a:ext uri="{FF2B5EF4-FFF2-40B4-BE49-F238E27FC236}">
                <a16:creationId xmlns:a16="http://schemas.microsoft.com/office/drawing/2014/main" id="{51C478C5-0790-48DD-8D62-1090ABDC1EE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088" y="5968672"/>
            <a:ext cx="457832" cy="457832"/>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6" descr="Imagem relacionada">
            <a:extLst>
              <a:ext uri="{FF2B5EF4-FFF2-40B4-BE49-F238E27FC236}">
                <a16:creationId xmlns:a16="http://schemas.microsoft.com/office/drawing/2014/main" id="{A9F6D40A-65FA-4BC8-B6C7-6B33BDDB0B6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088" y="5479741"/>
            <a:ext cx="457832" cy="457832"/>
          </a:xfrm>
          <a:prstGeom prst="rect">
            <a:avLst/>
          </a:prstGeom>
          <a:noFill/>
          <a:extLst>
            <a:ext uri="{909E8E84-426E-40DD-AFC4-6F175D3DCCD1}">
              <a14:hiddenFill xmlns:a14="http://schemas.microsoft.com/office/drawing/2010/main">
                <a:solidFill>
                  <a:srgbClr val="FFFFFF"/>
                </a:solidFill>
              </a14:hiddenFill>
            </a:ext>
          </a:extLst>
        </p:spPr>
      </p:pic>
      <p:pic>
        <p:nvPicPr>
          <p:cNvPr id="2048" name="Picture 2047">
            <a:extLst>
              <a:ext uri="{FF2B5EF4-FFF2-40B4-BE49-F238E27FC236}">
                <a16:creationId xmlns:a16="http://schemas.microsoft.com/office/drawing/2014/main" id="{2EC09B5C-507F-4C31-9914-E9AAD43CFDE6}"/>
              </a:ext>
            </a:extLst>
          </p:cNvPr>
          <p:cNvPicPr>
            <a:picLocks noChangeAspect="1"/>
          </p:cNvPicPr>
          <p:nvPr/>
        </p:nvPicPr>
        <p:blipFill>
          <a:blip r:embed="rId4"/>
          <a:stretch>
            <a:fillRect/>
          </a:stretch>
        </p:blipFill>
        <p:spPr>
          <a:xfrm>
            <a:off x="156825" y="2572346"/>
            <a:ext cx="348358" cy="415109"/>
          </a:xfrm>
          <a:prstGeom prst="rect">
            <a:avLst/>
          </a:prstGeom>
        </p:spPr>
      </p:pic>
      <p:sp>
        <p:nvSpPr>
          <p:cNvPr id="30" name="Rectangle 29">
            <a:extLst>
              <a:ext uri="{FF2B5EF4-FFF2-40B4-BE49-F238E27FC236}">
                <a16:creationId xmlns:a16="http://schemas.microsoft.com/office/drawing/2014/main" id="{F084A539-6EB7-474D-9AA6-C8F5F06FE724}"/>
              </a:ext>
            </a:extLst>
          </p:cNvPr>
          <p:cNvSpPr/>
          <p:nvPr/>
        </p:nvSpPr>
        <p:spPr>
          <a:xfrm>
            <a:off x="102089" y="5467202"/>
            <a:ext cx="8939824" cy="476398"/>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82420202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2CA179-9BD8-4D5B-9215-1E5EE7303662}"/>
              </a:ext>
            </a:extLst>
          </p:cNvPr>
          <p:cNvSpPr>
            <a:spLocks noGrp="1"/>
          </p:cNvSpPr>
          <p:nvPr>
            <p:ph type="title"/>
          </p:nvPr>
        </p:nvSpPr>
        <p:spPr/>
        <p:txBody>
          <a:bodyPr/>
          <a:lstStyle/>
          <a:p>
            <a:r>
              <a:rPr lang="pt-BR"/>
              <a:t>SearchScholar.ipynb 1/3</a:t>
            </a:r>
          </a:p>
        </p:txBody>
      </p:sp>
      <p:sp>
        <p:nvSpPr>
          <p:cNvPr id="4" name="Date Placeholder 3">
            <a:extLst>
              <a:ext uri="{FF2B5EF4-FFF2-40B4-BE49-F238E27FC236}">
                <a16:creationId xmlns:a16="http://schemas.microsoft.com/office/drawing/2014/main" id="{91C01632-A964-45BF-A6A3-2F6AF2955A68}"/>
              </a:ext>
            </a:extLst>
          </p:cNvPr>
          <p:cNvSpPr>
            <a:spLocks noGrp="1"/>
          </p:cNvSpPr>
          <p:nvPr>
            <p:ph type="dt" sz="half" idx="10"/>
          </p:nvPr>
        </p:nvSpPr>
        <p:spPr/>
        <p:txBody>
          <a:bodyPr/>
          <a:lstStyle/>
          <a:p>
            <a:r>
              <a:rPr lang="en-US"/>
              <a:t>João Felipe Pimentel</a:t>
            </a:r>
            <a:endParaRPr lang="pt-BR" dirty="0"/>
          </a:p>
        </p:txBody>
      </p:sp>
      <p:sp>
        <p:nvSpPr>
          <p:cNvPr id="5" name="Footer Placeholder 4">
            <a:extLst>
              <a:ext uri="{FF2B5EF4-FFF2-40B4-BE49-F238E27FC236}">
                <a16:creationId xmlns:a16="http://schemas.microsoft.com/office/drawing/2014/main" id="{938192F5-4344-4B6E-AC2D-5C3821A10CB5}"/>
              </a:ext>
            </a:extLst>
          </p:cNvPr>
          <p:cNvSpPr>
            <a:spLocks noGrp="1"/>
          </p:cNvSpPr>
          <p:nvPr>
            <p:ph type="ftr" sz="quarter" idx="11"/>
          </p:nvPr>
        </p:nvSpPr>
        <p:spPr/>
        <p:txBody>
          <a:bodyPr/>
          <a:lstStyle/>
          <a:p>
            <a:r>
              <a:rPr lang="en-US"/>
              <a:t>Ferramenta de Snowballing</a:t>
            </a:r>
            <a:endParaRPr lang="pt-BR" dirty="0"/>
          </a:p>
        </p:txBody>
      </p:sp>
      <p:sp>
        <p:nvSpPr>
          <p:cNvPr id="6" name="Slide Number Placeholder 5">
            <a:extLst>
              <a:ext uri="{FF2B5EF4-FFF2-40B4-BE49-F238E27FC236}">
                <a16:creationId xmlns:a16="http://schemas.microsoft.com/office/drawing/2014/main" id="{24C4F88D-35CD-42BA-8875-541C4F2270B0}"/>
              </a:ext>
            </a:extLst>
          </p:cNvPr>
          <p:cNvSpPr>
            <a:spLocks noGrp="1"/>
          </p:cNvSpPr>
          <p:nvPr>
            <p:ph type="sldNum" sz="quarter" idx="12"/>
          </p:nvPr>
        </p:nvSpPr>
        <p:spPr/>
        <p:txBody>
          <a:bodyPr/>
          <a:lstStyle/>
          <a:p>
            <a:fld id="{0AAA623A-5D3C-471A-939B-3DC944CAB218}" type="slidenum">
              <a:rPr lang="pt-BR" smtClean="0"/>
              <a:pPr/>
              <a:t>35</a:t>
            </a:fld>
            <a:endParaRPr lang="pt-BR"/>
          </a:p>
        </p:txBody>
      </p:sp>
      <p:pic>
        <p:nvPicPr>
          <p:cNvPr id="7" name="Picture 6">
            <a:extLst>
              <a:ext uri="{FF2B5EF4-FFF2-40B4-BE49-F238E27FC236}">
                <a16:creationId xmlns:a16="http://schemas.microsoft.com/office/drawing/2014/main" id="{2A53393C-BFA3-463D-82BD-F538B369D98B}"/>
              </a:ext>
            </a:extLst>
          </p:cNvPr>
          <p:cNvPicPr>
            <a:picLocks noChangeAspect="1"/>
          </p:cNvPicPr>
          <p:nvPr/>
        </p:nvPicPr>
        <p:blipFill>
          <a:blip r:embed="rId2"/>
          <a:stretch>
            <a:fillRect/>
          </a:stretch>
        </p:blipFill>
        <p:spPr>
          <a:xfrm>
            <a:off x="762000" y="990600"/>
            <a:ext cx="7620000" cy="5448324"/>
          </a:xfrm>
          <a:prstGeom prst="rect">
            <a:avLst/>
          </a:prstGeom>
        </p:spPr>
      </p:pic>
      <p:sp>
        <p:nvSpPr>
          <p:cNvPr id="8" name="Oval 7">
            <a:extLst>
              <a:ext uri="{FF2B5EF4-FFF2-40B4-BE49-F238E27FC236}">
                <a16:creationId xmlns:a16="http://schemas.microsoft.com/office/drawing/2014/main" id="{4699A6BD-41DF-47AD-B8D2-710ABAB4AE83}"/>
              </a:ext>
            </a:extLst>
          </p:cNvPr>
          <p:cNvSpPr/>
          <p:nvPr/>
        </p:nvSpPr>
        <p:spPr>
          <a:xfrm>
            <a:off x="926263" y="1447800"/>
            <a:ext cx="304800" cy="2921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1</a:t>
            </a:r>
            <a:endParaRPr lang="en-US" dirty="0"/>
          </a:p>
        </p:txBody>
      </p:sp>
      <p:sp>
        <p:nvSpPr>
          <p:cNvPr id="9" name="Oval 8">
            <a:extLst>
              <a:ext uri="{FF2B5EF4-FFF2-40B4-BE49-F238E27FC236}">
                <a16:creationId xmlns:a16="http://schemas.microsoft.com/office/drawing/2014/main" id="{5F5FCABF-9E7F-40CC-8570-9E6E5A77FEA6}"/>
              </a:ext>
            </a:extLst>
          </p:cNvPr>
          <p:cNvSpPr/>
          <p:nvPr/>
        </p:nvSpPr>
        <p:spPr>
          <a:xfrm>
            <a:off x="914368" y="2590800"/>
            <a:ext cx="304800" cy="2921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2</a:t>
            </a:r>
            <a:endParaRPr lang="en-US" dirty="0"/>
          </a:p>
        </p:txBody>
      </p:sp>
      <p:sp>
        <p:nvSpPr>
          <p:cNvPr id="10" name="Oval 9">
            <a:extLst>
              <a:ext uri="{FF2B5EF4-FFF2-40B4-BE49-F238E27FC236}">
                <a16:creationId xmlns:a16="http://schemas.microsoft.com/office/drawing/2014/main" id="{E30305D0-AA8A-42C8-98D6-5AD31709170B}"/>
              </a:ext>
            </a:extLst>
          </p:cNvPr>
          <p:cNvSpPr/>
          <p:nvPr/>
        </p:nvSpPr>
        <p:spPr>
          <a:xfrm>
            <a:off x="914368" y="3797312"/>
            <a:ext cx="304800" cy="2921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3</a:t>
            </a:r>
            <a:endParaRPr lang="en-US" dirty="0"/>
          </a:p>
        </p:txBody>
      </p:sp>
      <p:sp>
        <p:nvSpPr>
          <p:cNvPr id="11" name="Oval 10">
            <a:extLst>
              <a:ext uri="{FF2B5EF4-FFF2-40B4-BE49-F238E27FC236}">
                <a16:creationId xmlns:a16="http://schemas.microsoft.com/office/drawing/2014/main" id="{E2EE5114-0E50-467C-AABA-8039D04F83F7}"/>
              </a:ext>
            </a:extLst>
          </p:cNvPr>
          <p:cNvSpPr/>
          <p:nvPr/>
        </p:nvSpPr>
        <p:spPr>
          <a:xfrm>
            <a:off x="914368" y="4337050"/>
            <a:ext cx="304800" cy="2921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4</a:t>
            </a:r>
            <a:endParaRPr lang="en-US" dirty="0"/>
          </a:p>
        </p:txBody>
      </p:sp>
      <p:sp>
        <p:nvSpPr>
          <p:cNvPr id="12" name="Oval 11">
            <a:extLst>
              <a:ext uri="{FF2B5EF4-FFF2-40B4-BE49-F238E27FC236}">
                <a16:creationId xmlns:a16="http://schemas.microsoft.com/office/drawing/2014/main" id="{A32699E3-EED6-42D8-ACEB-F2543B25F7A1}"/>
              </a:ext>
            </a:extLst>
          </p:cNvPr>
          <p:cNvSpPr/>
          <p:nvPr/>
        </p:nvSpPr>
        <p:spPr>
          <a:xfrm>
            <a:off x="5257800" y="4419600"/>
            <a:ext cx="304800" cy="2921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5</a:t>
            </a:r>
            <a:endParaRPr lang="en-US" dirty="0"/>
          </a:p>
        </p:txBody>
      </p:sp>
      <p:sp>
        <p:nvSpPr>
          <p:cNvPr id="13" name="Oval 12">
            <a:extLst>
              <a:ext uri="{FF2B5EF4-FFF2-40B4-BE49-F238E27FC236}">
                <a16:creationId xmlns:a16="http://schemas.microsoft.com/office/drawing/2014/main" id="{9EF14C71-A2B8-4B6E-9E5C-9AA5B80AFB07}"/>
              </a:ext>
            </a:extLst>
          </p:cNvPr>
          <p:cNvSpPr/>
          <p:nvPr/>
        </p:nvSpPr>
        <p:spPr>
          <a:xfrm>
            <a:off x="3048000" y="4800600"/>
            <a:ext cx="304800" cy="2921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6</a:t>
            </a:r>
            <a:endParaRPr lang="en-US" dirty="0"/>
          </a:p>
        </p:txBody>
      </p:sp>
    </p:spTree>
    <p:extLst>
      <p:ext uri="{BB962C8B-B14F-4D97-AF65-F5344CB8AC3E}">
        <p14:creationId xmlns:p14="http://schemas.microsoft.com/office/powerpoint/2010/main" val="121773120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7D637079-F06D-4589-B85A-85E67ECFF152}"/>
              </a:ext>
            </a:extLst>
          </p:cNvPr>
          <p:cNvPicPr>
            <a:picLocks noChangeAspect="1"/>
          </p:cNvPicPr>
          <p:nvPr/>
        </p:nvPicPr>
        <p:blipFill>
          <a:blip r:embed="rId2"/>
          <a:stretch>
            <a:fillRect/>
          </a:stretch>
        </p:blipFill>
        <p:spPr>
          <a:xfrm>
            <a:off x="1909002" y="1064361"/>
            <a:ext cx="5325995" cy="5350981"/>
          </a:xfrm>
          <a:prstGeom prst="rect">
            <a:avLst/>
          </a:prstGeom>
        </p:spPr>
      </p:pic>
      <p:sp>
        <p:nvSpPr>
          <p:cNvPr id="2" name="Title 1">
            <a:extLst>
              <a:ext uri="{FF2B5EF4-FFF2-40B4-BE49-F238E27FC236}">
                <a16:creationId xmlns:a16="http://schemas.microsoft.com/office/drawing/2014/main" id="{002CA179-9BD8-4D5B-9215-1E5EE7303662}"/>
              </a:ext>
            </a:extLst>
          </p:cNvPr>
          <p:cNvSpPr>
            <a:spLocks noGrp="1"/>
          </p:cNvSpPr>
          <p:nvPr>
            <p:ph type="title"/>
          </p:nvPr>
        </p:nvSpPr>
        <p:spPr/>
        <p:txBody>
          <a:bodyPr/>
          <a:lstStyle/>
          <a:p>
            <a:r>
              <a:rPr lang="en-US" dirty="0" err="1"/>
              <a:t>SearchScholar.ipynb</a:t>
            </a:r>
            <a:r>
              <a:rPr lang="en-US" dirty="0"/>
              <a:t> 2/3</a:t>
            </a:r>
          </a:p>
        </p:txBody>
      </p:sp>
      <p:sp>
        <p:nvSpPr>
          <p:cNvPr id="4" name="Date Placeholder 3">
            <a:extLst>
              <a:ext uri="{FF2B5EF4-FFF2-40B4-BE49-F238E27FC236}">
                <a16:creationId xmlns:a16="http://schemas.microsoft.com/office/drawing/2014/main" id="{91C01632-A964-45BF-A6A3-2F6AF2955A68}"/>
              </a:ext>
            </a:extLst>
          </p:cNvPr>
          <p:cNvSpPr>
            <a:spLocks noGrp="1"/>
          </p:cNvSpPr>
          <p:nvPr>
            <p:ph type="dt" sz="half" idx="10"/>
          </p:nvPr>
        </p:nvSpPr>
        <p:spPr/>
        <p:txBody>
          <a:bodyPr/>
          <a:lstStyle/>
          <a:p>
            <a:r>
              <a:rPr lang="en-US"/>
              <a:t>João Felipe Pimentel</a:t>
            </a:r>
            <a:endParaRPr lang="pt-BR" dirty="0"/>
          </a:p>
        </p:txBody>
      </p:sp>
      <p:sp>
        <p:nvSpPr>
          <p:cNvPr id="5" name="Footer Placeholder 4">
            <a:extLst>
              <a:ext uri="{FF2B5EF4-FFF2-40B4-BE49-F238E27FC236}">
                <a16:creationId xmlns:a16="http://schemas.microsoft.com/office/drawing/2014/main" id="{938192F5-4344-4B6E-AC2D-5C3821A10CB5}"/>
              </a:ext>
            </a:extLst>
          </p:cNvPr>
          <p:cNvSpPr>
            <a:spLocks noGrp="1"/>
          </p:cNvSpPr>
          <p:nvPr>
            <p:ph type="ftr" sz="quarter" idx="11"/>
          </p:nvPr>
        </p:nvSpPr>
        <p:spPr/>
        <p:txBody>
          <a:bodyPr/>
          <a:lstStyle/>
          <a:p>
            <a:r>
              <a:rPr lang="en-US"/>
              <a:t>Ferramenta de Snowballing</a:t>
            </a:r>
            <a:endParaRPr lang="pt-BR" dirty="0"/>
          </a:p>
        </p:txBody>
      </p:sp>
      <p:sp>
        <p:nvSpPr>
          <p:cNvPr id="6" name="Slide Number Placeholder 5">
            <a:extLst>
              <a:ext uri="{FF2B5EF4-FFF2-40B4-BE49-F238E27FC236}">
                <a16:creationId xmlns:a16="http://schemas.microsoft.com/office/drawing/2014/main" id="{24C4F88D-35CD-42BA-8875-541C4F2270B0}"/>
              </a:ext>
            </a:extLst>
          </p:cNvPr>
          <p:cNvSpPr>
            <a:spLocks noGrp="1"/>
          </p:cNvSpPr>
          <p:nvPr>
            <p:ph type="sldNum" sz="quarter" idx="12"/>
          </p:nvPr>
        </p:nvSpPr>
        <p:spPr/>
        <p:txBody>
          <a:bodyPr/>
          <a:lstStyle/>
          <a:p>
            <a:fld id="{0AAA623A-5D3C-471A-939B-3DC944CAB218}" type="slidenum">
              <a:rPr lang="pt-BR" smtClean="0"/>
              <a:pPr/>
              <a:t>36</a:t>
            </a:fld>
            <a:endParaRPr lang="pt-BR"/>
          </a:p>
        </p:txBody>
      </p:sp>
      <p:sp>
        <p:nvSpPr>
          <p:cNvPr id="8" name="Oval 7">
            <a:extLst>
              <a:ext uri="{FF2B5EF4-FFF2-40B4-BE49-F238E27FC236}">
                <a16:creationId xmlns:a16="http://schemas.microsoft.com/office/drawing/2014/main" id="{4699A6BD-41DF-47AD-B8D2-710ABAB4AE83}"/>
              </a:ext>
            </a:extLst>
          </p:cNvPr>
          <p:cNvSpPr/>
          <p:nvPr/>
        </p:nvSpPr>
        <p:spPr>
          <a:xfrm>
            <a:off x="4577682" y="2514600"/>
            <a:ext cx="304800" cy="2921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1</a:t>
            </a:r>
            <a:endParaRPr lang="en-US" dirty="0"/>
          </a:p>
        </p:txBody>
      </p:sp>
      <p:sp>
        <p:nvSpPr>
          <p:cNvPr id="9" name="Oval 8">
            <a:extLst>
              <a:ext uri="{FF2B5EF4-FFF2-40B4-BE49-F238E27FC236}">
                <a16:creationId xmlns:a16="http://schemas.microsoft.com/office/drawing/2014/main" id="{5F5FCABF-9E7F-40CC-8570-9E6E5A77FEA6}"/>
              </a:ext>
            </a:extLst>
          </p:cNvPr>
          <p:cNvSpPr/>
          <p:nvPr/>
        </p:nvSpPr>
        <p:spPr>
          <a:xfrm>
            <a:off x="4495800" y="1083525"/>
            <a:ext cx="304800" cy="2921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2</a:t>
            </a:r>
            <a:endParaRPr lang="en-US" dirty="0"/>
          </a:p>
        </p:txBody>
      </p:sp>
      <p:sp>
        <p:nvSpPr>
          <p:cNvPr id="10" name="Oval 9">
            <a:extLst>
              <a:ext uri="{FF2B5EF4-FFF2-40B4-BE49-F238E27FC236}">
                <a16:creationId xmlns:a16="http://schemas.microsoft.com/office/drawing/2014/main" id="{E30305D0-AA8A-42C8-98D6-5AD31709170B}"/>
              </a:ext>
            </a:extLst>
          </p:cNvPr>
          <p:cNvSpPr/>
          <p:nvPr/>
        </p:nvSpPr>
        <p:spPr>
          <a:xfrm>
            <a:off x="3276600" y="3886200"/>
            <a:ext cx="304800" cy="2921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3</a:t>
            </a:r>
            <a:endParaRPr lang="en-US" dirty="0"/>
          </a:p>
        </p:txBody>
      </p:sp>
    </p:spTree>
    <p:extLst>
      <p:ext uri="{BB962C8B-B14F-4D97-AF65-F5344CB8AC3E}">
        <p14:creationId xmlns:p14="http://schemas.microsoft.com/office/powerpoint/2010/main" val="257871304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2CA179-9BD8-4D5B-9215-1E5EE7303662}"/>
              </a:ext>
            </a:extLst>
          </p:cNvPr>
          <p:cNvSpPr>
            <a:spLocks noGrp="1"/>
          </p:cNvSpPr>
          <p:nvPr>
            <p:ph type="title"/>
          </p:nvPr>
        </p:nvSpPr>
        <p:spPr/>
        <p:txBody>
          <a:bodyPr/>
          <a:lstStyle/>
          <a:p>
            <a:r>
              <a:rPr lang="en-US" dirty="0" err="1"/>
              <a:t>SearchScholar.ipynb</a:t>
            </a:r>
            <a:r>
              <a:rPr lang="en-US" dirty="0"/>
              <a:t> 3/3</a:t>
            </a:r>
          </a:p>
        </p:txBody>
      </p:sp>
      <p:sp>
        <p:nvSpPr>
          <p:cNvPr id="4" name="Date Placeholder 3">
            <a:extLst>
              <a:ext uri="{FF2B5EF4-FFF2-40B4-BE49-F238E27FC236}">
                <a16:creationId xmlns:a16="http://schemas.microsoft.com/office/drawing/2014/main" id="{91C01632-A964-45BF-A6A3-2F6AF2955A68}"/>
              </a:ext>
            </a:extLst>
          </p:cNvPr>
          <p:cNvSpPr>
            <a:spLocks noGrp="1"/>
          </p:cNvSpPr>
          <p:nvPr>
            <p:ph type="dt" sz="half" idx="10"/>
          </p:nvPr>
        </p:nvSpPr>
        <p:spPr/>
        <p:txBody>
          <a:bodyPr/>
          <a:lstStyle/>
          <a:p>
            <a:r>
              <a:rPr lang="en-US"/>
              <a:t>João Felipe Pimentel</a:t>
            </a:r>
            <a:endParaRPr lang="pt-BR" dirty="0"/>
          </a:p>
        </p:txBody>
      </p:sp>
      <p:sp>
        <p:nvSpPr>
          <p:cNvPr id="5" name="Footer Placeholder 4">
            <a:extLst>
              <a:ext uri="{FF2B5EF4-FFF2-40B4-BE49-F238E27FC236}">
                <a16:creationId xmlns:a16="http://schemas.microsoft.com/office/drawing/2014/main" id="{938192F5-4344-4B6E-AC2D-5C3821A10CB5}"/>
              </a:ext>
            </a:extLst>
          </p:cNvPr>
          <p:cNvSpPr>
            <a:spLocks noGrp="1"/>
          </p:cNvSpPr>
          <p:nvPr>
            <p:ph type="ftr" sz="quarter" idx="11"/>
          </p:nvPr>
        </p:nvSpPr>
        <p:spPr/>
        <p:txBody>
          <a:bodyPr/>
          <a:lstStyle/>
          <a:p>
            <a:r>
              <a:rPr lang="en-US"/>
              <a:t>Ferramenta de Snowballing</a:t>
            </a:r>
            <a:endParaRPr lang="pt-BR" dirty="0"/>
          </a:p>
        </p:txBody>
      </p:sp>
      <p:sp>
        <p:nvSpPr>
          <p:cNvPr id="6" name="Slide Number Placeholder 5">
            <a:extLst>
              <a:ext uri="{FF2B5EF4-FFF2-40B4-BE49-F238E27FC236}">
                <a16:creationId xmlns:a16="http://schemas.microsoft.com/office/drawing/2014/main" id="{24C4F88D-35CD-42BA-8875-541C4F2270B0}"/>
              </a:ext>
            </a:extLst>
          </p:cNvPr>
          <p:cNvSpPr>
            <a:spLocks noGrp="1"/>
          </p:cNvSpPr>
          <p:nvPr>
            <p:ph type="sldNum" sz="quarter" idx="12"/>
          </p:nvPr>
        </p:nvSpPr>
        <p:spPr/>
        <p:txBody>
          <a:bodyPr/>
          <a:lstStyle/>
          <a:p>
            <a:fld id="{0AAA623A-5D3C-471A-939B-3DC944CAB218}" type="slidenum">
              <a:rPr lang="pt-BR" smtClean="0"/>
              <a:pPr/>
              <a:t>37</a:t>
            </a:fld>
            <a:endParaRPr lang="pt-BR"/>
          </a:p>
        </p:txBody>
      </p:sp>
      <p:pic>
        <p:nvPicPr>
          <p:cNvPr id="3" name="Picture 2">
            <a:extLst>
              <a:ext uri="{FF2B5EF4-FFF2-40B4-BE49-F238E27FC236}">
                <a16:creationId xmlns:a16="http://schemas.microsoft.com/office/drawing/2014/main" id="{0A7519E3-C0D3-4125-93F0-3F36DE64352B}"/>
              </a:ext>
            </a:extLst>
          </p:cNvPr>
          <p:cNvPicPr>
            <a:picLocks noChangeAspect="1"/>
          </p:cNvPicPr>
          <p:nvPr/>
        </p:nvPicPr>
        <p:blipFill>
          <a:blip r:embed="rId2"/>
          <a:stretch>
            <a:fillRect/>
          </a:stretch>
        </p:blipFill>
        <p:spPr>
          <a:xfrm>
            <a:off x="0" y="1739700"/>
            <a:ext cx="9144000" cy="3378599"/>
          </a:xfrm>
          <a:prstGeom prst="rect">
            <a:avLst/>
          </a:prstGeom>
        </p:spPr>
      </p:pic>
    </p:spTree>
    <p:extLst>
      <p:ext uri="{BB962C8B-B14F-4D97-AF65-F5344CB8AC3E}">
        <p14:creationId xmlns:p14="http://schemas.microsoft.com/office/powerpoint/2010/main" val="161096001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07DF0B-BB16-407F-B3E3-36F3970137AC}"/>
              </a:ext>
            </a:extLst>
          </p:cNvPr>
          <p:cNvSpPr>
            <a:spLocks noGrp="1"/>
          </p:cNvSpPr>
          <p:nvPr>
            <p:ph type="title"/>
          </p:nvPr>
        </p:nvSpPr>
        <p:spPr/>
        <p:txBody>
          <a:bodyPr/>
          <a:lstStyle/>
          <a:p>
            <a:r>
              <a:rPr lang="en-US"/>
              <a:t>Project Structure</a:t>
            </a:r>
          </a:p>
        </p:txBody>
      </p:sp>
      <p:sp>
        <p:nvSpPr>
          <p:cNvPr id="4" name="Date Placeholder 3">
            <a:extLst>
              <a:ext uri="{FF2B5EF4-FFF2-40B4-BE49-F238E27FC236}">
                <a16:creationId xmlns:a16="http://schemas.microsoft.com/office/drawing/2014/main" id="{B122B9F8-8C40-4B8B-8666-D973A843D1ED}"/>
              </a:ext>
            </a:extLst>
          </p:cNvPr>
          <p:cNvSpPr>
            <a:spLocks noGrp="1"/>
          </p:cNvSpPr>
          <p:nvPr>
            <p:ph type="dt" sz="half" idx="10"/>
          </p:nvPr>
        </p:nvSpPr>
        <p:spPr/>
        <p:txBody>
          <a:bodyPr/>
          <a:lstStyle/>
          <a:p>
            <a:r>
              <a:rPr lang="en-US"/>
              <a:t>João Felipe Pimentel</a:t>
            </a:r>
            <a:endParaRPr lang="pt-BR" dirty="0"/>
          </a:p>
        </p:txBody>
      </p:sp>
      <p:sp>
        <p:nvSpPr>
          <p:cNvPr id="5" name="Footer Placeholder 4">
            <a:extLst>
              <a:ext uri="{FF2B5EF4-FFF2-40B4-BE49-F238E27FC236}">
                <a16:creationId xmlns:a16="http://schemas.microsoft.com/office/drawing/2014/main" id="{14E44D9B-625A-4B21-9774-7B34F571F556}"/>
              </a:ext>
            </a:extLst>
          </p:cNvPr>
          <p:cNvSpPr>
            <a:spLocks noGrp="1"/>
          </p:cNvSpPr>
          <p:nvPr>
            <p:ph type="ftr" sz="quarter" idx="11"/>
          </p:nvPr>
        </p:nvSpPr>
        <p:spPr/>
        <p:txBody>
          <a:bodyPr/>
          <a:lstStyle/>
          <a:p>
            <a:r>
              <a:rPr lang="en-US"/>
              <a:t>Ferramenta de Snowballing</a:t>
            </a:r>
            <a:endParaRPr lang="pt-BR" dirty="0"/>
          </a:p>
        </p:txBody>
      </p:sp>
      <p:sp>
        <p:nvSpPr>
          <p:cNvPr id="6" name="Slide Number Placeholder 5">
            <a:extLst>
              <a:ext uri="{FF2B5EF4-FFF2-40B4-BE49-F238E27FC236}">
                <a16:creationId xmlns:a16="http://schemas.microsoft.com/office/drawing/2014/main" id="{645055A7-8757-473D-8050-CA10B33FE11F}"/>
              </a:ext>
            </a:extLst>
          </p:cNvPr>
          <p:cNvSpPr>
            <a:spLocks noGrp="1"/>
          </p:cNvSpPr>
          <p:nvPr>
            <p:ph type="sldNum" sz="quarter" idx="12"/>
          </p:nvPr>
        </p:nvSpPr>
        <p:spPr/>
        <p:txBody>
          <a:bodyPr/>
          <a:lstStyle/>
          <a:p>
            <a:fld id="{0AAA623A-5D3C-471A-939B-3DC944CAB218}" type="slidenum">
              <a:rPr lang="pt-BR" smtClean="0"/>
              <a:pPr/>
              <a:t>38</a:t>
            </a:fld>
            <a:endParaRPr lang="pt-BR"/>
          </a:p>
        </p:txBody>
      </p:sp>
      <p:sp>
        <p:nvSpPr>
          <p:cNvPr id="8" name="TextBox 7">
            <a:extLst>
              <a:ext uri="{FF2B5EF4-FFF2-40B4-BE49-F238E27FC236}">
                <a16:creationId xmlns:a16="http://schemas.microsoft.com/office/drawing/2014/main" id="{DCD5C754-DA42-4891-A055-620AF3BF04A0}"/>
              </a:ext>
            </a:extLst>
          </p:cNvPr>
          <p:cNvSpPr txBox="1"/>
          <p:nvPr/>
        </p:nvSpPr>
        <p:spPr>
          <a:xfrm>
            <a:off x="504335" y="1070030"/>
            <a:ext cx="4814716" cy="461665"/>
          </a:xfrm>
          <a:prstGeom prst="rect">
            <a:avLst/>
          </a:prstGeom>
          <a:noFill/>
        </p:spPr>
        <p:txBody>
          <a:bodyPr wrap="none" rtlCol="0">
            <a:spAutoFit/>
          </a:bodyPr>
          <a:lstStyle/>
          <a:p>
            <a:r>
              <a:rPr lang="en-US" sz="2400">
                <a:solidFill>
                  <a:schemeClr val="accent4"/>
                </a:solidFill>
              </a:rPr>
              <a:t>database</a:t>
            </a:r>
            <a:r>
              <a:rPr lang="en-US" sz="2400"/>
              <a:t>  -  Snowballing data storage</a:t>
            </a:r>
          </a:p>
        </p:txBody>
      </p:sp>
      <p:sp>
        <p:nvSpPr>
          <p:cNvPr id="14" name="TextBox 13">
            <a:extLst>
              <a:ext uri="{FF2B5EF4-FFF2-40B4-BE49-F238E27FC236}">
                <a16:creationId xmlns:a16="http://schemas.microsoft.com/office/drawing/2014/main" id="{E8D7C2F3-996C-4E48-8B33-19E9F034CFDC}"/>
              </a:ext>
            </a:extLst>
          </p:cNvPr>
          <p:cNvSpPr txBox="1"/>
          <p:nvPr/>
        </p:nvSpPr>
        <p:spPr>
          <a:xfrm>
            <a:off x="504335" y="1559995"/>
            <a:ext cx="3528595" cy="461665"/>
          </a:xfrm>
          <a:prstGeom prst="rect">
            <a:avLst/>
          </a:prstGeom>
          <a:noFill/>
        </p:spPr>
        <p:txBody>
          <a:bodyPr wrap="none" rtlCol="0">
            <a:spAutoFit/>
          </a:bodyPr>
          <a:lstStyle/>
          <a:p>
            <a:r>
              <a:rPr lang="en-US" sz="2400">
                <a:solidFill>
                  <a:schemeClr val="accent4"/>
                </a:solidFill>
              </a:rPr>
              <a:t>files</a:t>
            </a:r>
            <a:r>
              <a:rPr lang="en-US" sz="2400"/>
              <a:t>  -  Papers’ PDF storage</a:t>
            </a:r>
          </a:p>
        </p:txBody>
      </p:sp>
      <p:sp>
        <p:nvSpPr>
          <p:cNvPr id="15" name="TextBox 14">
            <a:extLst>
              <a:ext uri="{FF2B5EF4-FFF2-40B4-BE49-F238E27FC236}">
                <a16:creationId xmlns:a16="http://schemas.microsoft.com/office/drawing/2014/main" id="{BCA9A583-FEE6-4D4D-9906-D55FB26BBE34}"/>
              </a:ext>
            </a:extLst>
          </p:cNvPr>
          <p:cNvSpPr txBox="1"/>
          <p:nvPr/>
        </p:nvSpPr>
        <p:spPr>
          <a:xfrm>
            <a:off x="504335" y="2049960"/>
            <a:ext cx="4305089" cy="461665"/>
          </a:xfrm>
          <a:prstGeom prst="rect">
            <a:avLst/>
          </a:prstGeom>
          <a:noFill/>
        </p:spPr>
        <p:txBody>
          <a:bodyPr wrap="none" rtlCol="0">
            <a:spAutoFit/>
          </a:bodyPr>
          <a:lstStyle/>
          <a:p>
            <a:r>
              <a:rPr lang="en-US" sz="2400">
                <a:solidFill>
                  <a:schemeClr val="bg2">
                    <a:lumMod val="50000"/>
                  </a:schemeClr>
                </a:solidFill>
              </a:rPr>
              <a:t>notebooks</a:t>
            </a:r>
            <a:r>
              <a:rPr lang="en-US" sz="2400"/>
              <a:t>  -  Analysis Notebooks</a:t>
            </a:r>
          </a:p>
        </p:txBody>
      </p:sp>
      <p:sp>
        <p:nvSpPr>
          <p:cNvPr id="16" name="TextBox 15">
            <a:extLst>
              <a:ext uri="{FF2B5EF4-FFF2-40B4-BE49-F238E27FC236}">
                <a16:creationId xmlns:a16="http://schemas.microsoft.com/office/drawing/2014/main" id="{658BFA63-0E12-473E-A1EF-F0C66A490861}"/>
              </a:ext>
            </a:extLst>
          </p:cNvPr>
          <p:cNvSpPr txBox="1"/>
          <p:nvPr/>
        </p:nvSpPr>
        <p:spPr>
          <a:xfrm>
            <a:off x="504335" y="2539925"/>
            <a:ext cx="7802136" cy="461665"/>
          </a:xfrm>
          <a:prstGeom prst="rect">
            <a:avLst/>
          </a:prstGeom>
          <a:noFill/>
        </p:spPr>
        <p:txBody>
          <a:bodyPr wrap="none" rtlCol="0">
            <a:spAutoFit/>
          </a:bodyPr>
          <a:lstStyle/>
          <a:p>
            <a:r>
              <a:rPr lang="en-US" sz="2400" dirty="0"/>
              <a:t>.</a:t>
            </a:r>
            <a:r>
              <a:rPr lang="en-US" sz="2400" dirty="0" err="1"/>
              <a:t>gitignore</a:t>
            </a:r>
            <a:r>
              <a:rPr lang="en-US" sz="2400" dirty="0"/>
              <a:t>  -  Ignores the files directory and Python cache files</a:t>
            </a:r>
          </a:p>
        </p:txBody>
      </p:sp>
      <p:sp>
        <p:nvSpPr>
          <p:cNvPr id="17" name="TextBox 16">
            <a:extLst>
              <a:ext uri="{FF2B5EF4-FFF2-40B4-BE49-F238E27FC236}">
                <a16:creationId xmlns:a16="http://schemas.microsoft.com/office/drawing/2014/main" id="{45C0D631-F92E-4ACE-BCC1-ABE3841F5C4A}"/>
              </a:ext>
            </a:extLst>
          </p:cNvPr>
          <p:cNvSpPr txBox="1"/>
          <p:nvPr/>
        </p:nvSpPr>
        <p:spPr>
          <a:xfrm>
            <a:off x="504335" y="3029890"/>
            <a:ext cx="6517682" cy="461665"/>
          </a:xfrm>
          <a:prstGeom prst="rect">
            <a:avLst/>
          </a:prstGeom>
          <a:noFill/>
        </p:spPr>
        <p:txBody>
          <a:bodyPr wrap="none" rtlCol="0">
            <a:spAutoFit/>
          </a:bodyPr>
          <a:lstStyle/>
          <a:p>
            <a:r>
              <a:rPr lang="en-US" sz="2400" dirty="0" err="1">
                <a:solidFill>
                  <a:schemeClr val="accent6"/>
                </a:solidFill>
              </a:rPr>
              <a:t>Backward.ipynb</a:t>
            </a:r>
            <a:r>
              <a:rPr lang="en-US" sz="2400" dirty="0">
                <a:solidFill>
                  <a:schemeClr val="accent6"/>
                </a:solidFill>
              </a:rPr>
              <a:t>  </a:t>
            </a:r>
            <a:r>
              <a:rPr lang="en-US" sz="2400" dirty="0"/>
              <a:t>-  Supports Backward Snowballing</a:t>
            </a:r>
          </a:p>
        </p:txBody>
      </p:sp>
      <p:sp>
        <p:nvSpPr>
          <p:cNvPr id="18" name="TextBox 17">
            <a:extLst>
              <a:ext uri="{FF2B5EF4-FFF2-40B4-BE49-F238E27FC236}">
                <a16:creationId xmlns:a16="http://schemas.microsoft.com/office/drawing/2014/main" id="{F00F6AD5-832A-47FE-BB44-47CCFA5CF3DD}"/>
              </a:ext>
            </a:extLst>
          </p:cNvPr>
          <p:cNvSpPr txBox="1"/>
          <p:nvPr/>
        </p:nvSpPr>
        <p:spPr>
          <a:xfrm>
            <a:off x="504335" y="3519855"/>
            <a:ext cx="6166303" cy="461665"/>
          </a:xfrm>
          <a:prstGeom prst="rect">
            <a:avLst/>
          </a:prstGeom>
          <a:noFill/>
        </p:spPr>
        <p:txBody>
          <a:bodyPr wrap="none" rtlCol="0">
            <a:spAutoFit/>
          </a:bodyPr>
          <a:lstStyle/>
          <a:p>
            <a:r>
              <a:rPr lang="en-US" sz="2400" dirty="0" err="1">
                <a:solidFill>
                  <a:schemeClr val="accent6"/>
                </a:solidFill>
              </a:rPr>
              <a:t>Forward.ipynb</a:t>
            </a:r>
            <a:r>
              <a:rPr lang="en-US" sz="2400" dirty="0">
                <a:solidFill>
                  <a:schemeClr val="accent6"/>
                </a:solidFill>
              </a:rPr>
              <a:t>  </a:t>
            </a:r>
            <a:r>
              <a:rPr lang="en-US" sz="2400" dirty="0"/>
              <a:t>-  Supports Forward Snowballing</a:t>
            </a:r>
          </a:p>
        </p:txBody>
      </p:sp>
      <p:sp>
        <p:nvSpPr>
          <p:cNvPr id="19" name="TextBox 18">
            <a:extLst>
              <a:ext uri="{FF2B5EF4-FFF2-40B4-BE49-F238E27FC236}">
                <a16:creationId xmlns:a16="http://schemas.microsoft.com/office/drawing/2014/main" id="{7123717B-DCBD-442A-A968-BC715F664EC2}"/>
              </a:ext>
            </a:extLst>
          </p:cNvPr>
          <p:cNvSpPr txBox="1"/>
          <p:nvPr/>
        </p:nvSpPr>
        <p:spPr>
          <a:xfrm>
            <a:off x="504335" y="4009820"/>
            <a:ext cx="5889048" cy="461665"/>
          </a:xfrm>
          <a:prstGeom prst="rect">
            <a:avLst/>
          </a:prstGeom>
          <a:noFill/>
        </p:spPr>
        <p:txBody>
          <a:bodyPr wrap="none" rtlCol="0">
            <a:spAutoFit/>
          </a:bodyPr>
          <a:lstStyle/>
          <a:p>
            <a:r>
              <a:rPr lang="en-US" sz="2400" dirty="0" err="1">
                <a:solidFill>
                  <a:schemeClr val="accent6"/>
                </a:solidFill>
              </a:rPr>
              <a:t>Index.ipynb</a:t>
            </a:r>
            <a:r>
              <a:rPr lang="en-US" sz="2400" dirty="0">
                <a:solidFill>
                  <a:schemeClr val="accent6"/>
                </a:solidFill>
              </a:rPr>
              <a:t>  </a:t>
            </a:r>
            <a:r>
              <a:rPr lang="en-US" sz="2400" dirty="0"/>
              <a:t>-  Describes the Project Structure</a:t>
            </a:r>
          </a:p>
        </p:txBody>
      </p:sp>
      <p:sp>
        <p:nvSpPr>
          <p:cNvPr id="20" name="TextBox 19">
            <a:extLst>
              <a:ext uri="{FF2B5EF4-FFF2-40B4-BE49-F238E27FC236}">
                <a16:creationId xmlns:a16="http://schemas.microsoft.com/office/drawing/2014/main" id="{927A3F41-0645-4761-9C3A-A89D69FBEAA8}"/>
              </a:ext>
            </a:extLst>
          </p:cNvPr>
          <p:cNvSpPr txBox="1"/>
          <p:nvPr/>
        </p:nvSpPr>
        <p:spPr>
          <a:xfrm>
            <a:off x="504335" y="4499785"/>
            <a:ext cx="7623754" cy="461665"/>
          </a:xfrm>
          <a:prstGeom prst="rect">
            <a:avLst/>
          </a:prstGeom>
          <a:noFill/>
        </p:spPr>
        <p:txBody>
          <a:bodyPr wrap="none" rtlCol="0">
            <a:spAutoFit/>
          </a:bodyPr>
          <a:lstStyle/>
          <a:p>
            <a:r>
              <a:rPr lang="en-US" sz="2400" dirty="0" err="1">
                <a:solidFill>
                  <a:schemeClr val="accent6"/>
                </a:solidFill>
              </a:rPr>
              <a:t>Insert.ipynb</a:t>
            </a:r>
            <a:r>
              <a:rPr lang="en-US" sz="2400" dirty="0">
                <a:solidFill>
                  <a:schemeClr val="accent6"/>
                </a:solidFill>
              </a:rPr>
              <a:t>  </a:t>
            </a:r>
            <a:r>
              <a:rPr lang="en-US" sz="2400" dirty="0"/>
              <a:t>-  Supports the insertion of papers from </a:t>
            </a:r>
            <a:r>
              <a:rPr lang="en-US" sz="2400" dirty="0" err="1"/>
              <a:t>BibTex</a:t>
            </a:r>
            <a:endParaRPr lang="en-US" sz="2400" dirty="0"/>
          </a:p>
        </p:txBody>
      </p:sp>
      <p:sp>
        <p:nvSpPr>
          <p:cNvPr id="21" name="TextBox 20">
            <a:extLst>
              <a:ext uri="{FF2B5EF4-FFF2-40B4-BE49-F238E27FC236}">
                <a16:creationId xmlns:a16="http://schemas.microsoft.com/office/drawing/2014/main" id="{FA6A17D0-767A-46ED-9B3C-0400874B0819}"/>
              </a:ext>
            </a:extLst>
          </p:cNvPr>
          <p:cNvSpPr txBox="1"/>
          <p:nvPr/>
        </p:nvSpPr>
        <p:spPr>
          <a:xfrm>
            <a:off x="504335" y="4989750"/>
            <a:ext cx="6736075" cy="461665"/>
          </a:xfrm>
          <a:prstGeom prst="rect">
            <a:avLst/>
          </a:prstGeom>
          <a:noFill/>
        </p:spPr>
        <p:txBody>
          <a:bodyPr wrap="none" rtlCol="0">
            <a:spAutoFit/>
          </a:bodyPr>
          <a:lstStyle/>
          <a:p>
            <a:r>
              <a:rPr lang="en-US" sz="2400" dirty="0" err="1">
                <a:solidFill>
                  <a:schemeClr val="accent6"/>
                </a:solidFill>
              </a:rPr>
              <a:t>Progress.ipynb</a:t>
            </a:r>
            <a:r>
              <a:rPr lang="en-US" sz="2400" dirty="0">
                <a:solidFill>
                  <a:schemeClr val="accent6"/>
                </a:solidFill>
              </a:rPr>
              <a:t>  </a:t>
            </a:r>
            <a:r>
              <a:rPr lang="en-US" sz="2400" dirty="0"/>
              <a:t>-  Monitors the Snowballing progress</a:t>
            </a:r>
          </a:p>
        </p:txBody>
      </p:sp>
      <p:sp>
        <p:nvSpPr>
          <p:cNvPr id="22" name="TextBox 21">
            <a:extLst>
              <a:ext uri="{FF2B5EF4-FFF2-40B4-BE49-F238E27FC236}">
                <a16:creationId xmlns:a16="http://schemas.microsoft.com/office/drawing/2014/main" id="{00B5C7F7-4297-4A9C-8DFF-DFB189F47881}"/>
              </a:ext>
            </a:extLst>
          </p:cNvPr>
          <p:cNvSpPr txBox="1"/>
          <p:nvPr/>
        </p:nvSpPr>
        <p:spPr>
          <a:xfrm>
            <a:off x="504335" y="5479715"/>
            <a:ext cx="8742458" cy="461665"/>
          </a:xfrm>
          <a:prstGeom prst="rect">
            <a:avLst/>
          </a:prstGeom>
          <a:noFill/>
        </p:spPr>
        <p:txBody>
          <a:bodyPr wrap="none" rtlCol="0">
            <a:spAutoFit/>
          </a:bodyPr>
          <a:lstStyle/>
          <a:p>
            <a:r>
              <a:rPr lang="en-US" sz="2400" dirty="0" err="1">
                <a:solidFill>
                  <a:schemeClr val="accent6"/>
                </a:solidFill>
              </a:rPr>
              <a:t>SearchScholar.ipynb</a:t>
            </a:r>
            <a:r>
              <a:rPr lang="en-US" sz="2400" dirty="0">
                <a:solidFill>
                  <a:schemeClr val="accent6"/>
                </a:solidFill>
              </a:rPr>
              <a:t>  </a:t>
            </a:r>
            <a:r>
              <a:rPr lang="en-US" sz="2400" dirty="0"/>
              <a:t>-  Supports the insertion of papers from Scholar</a:t>
            </a:r>
          </a:p>
        </p:txBody>
      </p:sp>
      <p:sp>
        <p:nvSpPr>
          <p:cNvPr id="23" name="TextBox 22">
            <a:extLst>
              <a:ext uri="{FF2B5EF4-FFF2-40B4-BE49-F238E27FC236}">
                <a16:creationId xmlns:a16="http://schemas.microsoft.com/office/drawing/2014/main" id="{567635A7-BA2E-49EB-B099-32EFF5715488}"/>
              </a:ext>
            </a:extLst>
          </p:cNvPr>
          <p:cNvSpPr txBox="1"/>
          <p:nvPr/>
        </p:nvSpPr>
        <p:spPr>
          <a:xfrm>
            <a:off x="504335" y="5969679"/>
            <a:ext cx="6858096" cy="461665"/>
          </a:xfrm>
          <a:prstGeom prst="rect">
            <a:avLst/>
          </a:prstGeom>
          <a:noFill/>
        </p:spPr>
        <p:txBody>
          <a:bodyPr wrap="none" rtlCol="0">
            <a:spAutoFit/>
          </a:bodyPr>
          <a:lstStyle/>
          <a:p>
            <a:r>
              <a:rPr lang="en-US" sz="2400" dirty="0" err="1">
                <a:solidFill>
                  <a:schemeClr val="accent6"/>
                </a:solidFill>
              </a:rPr>
              <a:t>Validate.ipynb</a:t>
            </a:r>
            <a:r>
              <a:rPr lang="en-US" sz="2400" dirty="0">
                <a:solidFill>
                  <a:schemeClr val="accent6"/>
                </a:solidFill>
              </a:rPr>
              <a:t>  </a:t>
            </a:r>
            <a:r>
              <a:rPr lang="en-US" sz="2400" dirty="0"/>
              <a:t>-  Validates and updates the insertions</a:t>
            </a:r>
          </a:p>
        </p:txBody>
      </p:sp>
      <p:pic>
        <p:nvPicPr>
          <p:cNvPr id="27" name="Picture 26">
            <a:extLst>
              <a:ext uri="{FF2B5EF4-FFF2-40B4-BE49-F238E27FC236}">
                <a16:creationId xmlns:a16="http://schemas.microsoft.com/office/drawing/2014/main" id="{5A63757B-A21C-4457-BF8B-DA0FA2FECDFA}"/>
              </a:ext>
            </a:extLst>
          </p:cNvPr>
          <p:cNvPicPr>
            <a:picLocks noChangeAspect="1"/>
          </p:cNvPicPr>
          <p:nvPr/>
        </p:nvPicPr>
        <p:blipFill>
          <a:blip r:embed="rId2"/>
          <a:stretch>
            <a:fillRect/>
          </a:stretch>
        </p:blipFill>
        <p:spPr>
          <a:xfrm>
            <a:off x="158911" y="1093307"/>
            <a:ext cx="344186" cy="415109"/>
          </a:xfrm>
          <a:prstGeom prst="rect">
            <a:avLst/>
          </a:prstGeom>
        </p:spPr>
      </p:pic>
      <p:pic>
        <p:nvPicPr>
          <p:cNvPr id="28" name="Picture 27">
            <a:extLst>
              <a:ext uri="{FF2B5EF4-FFF2-40B4-BE49-F238E27FC236}">
                <a16:creationId xmlns:a16="http://schemas.microsoft.com/office/drawing/2014/main" id="{5DF4E7AE-5C8A-4C64-B90A-DA0A2FBAF67E}"/>
              </a:ext>
            </a:extLst>
          </p:cNvPr>
          <p:cNvPicPr>
            <a:picLocks noChangeAspect="1"/>
          </p:cNvPicPr>
          <p:nvPr/>
        </p:nvPicPr>
        <p:blipFill>
          <a:blip r:embed="rId2"/>
          <a:stretch>
            <a:fillRect/>
          </a:stretch>
        </p:blipFill>
        <p:spPr>
          <a:xfrm>
            <a:off x="158911" y="1570946"/>
            <a:ext cx="344186" cy="415109"/>
          </a:xfrm>
          <a:prstGeom prst="rect">
            <a:avLst/>
          </a:prstGeom>
        </p:spPr>
      </p:pic>
      <p:pic>
        <p:nvPicPr>
          <p:cNvPr id="29" name="Picture 28">
            <a:extLst>
              <a:ext uri="{FF2B5EF4-FFF2-40B4-BE49-F238E27FC236}">
                <a16:creationId xmlns:a16="http://schemas.microsoft.com/office/drawing/2014/main" id="{40B44B74-FC5B-4EDD-84BC-2BDE623ABAC0}"/>
              </a:ext>
            </a:extLst>
          </p:cNvPr>
          <p:cNvPicPr>
            <a:picLocks noChangeAspect="1"/>
          </p:cNvPicPr>
          <p:nvPr/>
        </p:nvPicPr>
        <p:blipFill>
          <a:blip r:embed="rId2"/>
          <a:stretch>
            <a:fillRect/>
          </a:stretch>
        </p:blipFill>
        <p:spPr>
          <a:xfrm>
            <a:off x="158911" y="2048585"/>
            <a:ext cx="344186" cy="415109"/>
          </a:xfrm>
          <a:prstGeom prst="rect">
            <a:avLst/>
          </a:prstGeom>
        </p:spPr>
      </p:pic>
      <p:pic>
        <p:nvPicPr>
          <p:cNvPr id="2054" name="Picture 6" descr="Imagem relacionada">
            <a:extLst>
              <a:ext uri="{FF2B5EF4-FFF2-40B4-BE49-F238E27FC236}">
                <a16:creationId xmlns:a16="http://schemas.microsoft.com/office/drawing/2014/main" id="{D2A91440-2487-492D-9AF7-13F10D71AC2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088" y="3035081"/>
            <a:ext cx="457832" cy="457832"/>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6" descr="Imagem relacionada">
            <a:extLst>
              <a:ext uri="{FF2B5EF4-FFF2-40B4-BE49-F238E27FC236}">
                <a16:creationId xmlns:a16="http://schemas.microsoft.com/office/drawing/2014/main" id="{029A3EF1-462F-48F6-B97B-6F59A9DE234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088" y="3524013"/>
            <a:ext cx="457832" cy="457832"/>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6" descr="Imagem relacionada">
            <a:extLst>
              <a:ext uri="{FF2B5EF4-FFF2-40B4-BE49-F238E27FC236}">
                <a16:creationId xmlns:a16="http://schemas.microsoft.com/office/drawing/2014/main" id="{25350035-959D-4039-99AE-CC281014B2D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088" y="4012945"/>
            <a:ext cx="457832" cy="457832"/>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6" descr="Imagem relacionada">
            <a:extLst>
              <a:ext uri="{FF2B5EF4-FFF2-40B4-BE49-F238E27FC236}">
                <a16:creationId xmlns:a16="http://schemas.microsoft.com/office/drawing/2014/main" id="{6C6557BD-2B51-48E9-88F8-E6354D3788D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088" y="4990809"/>
            <a:ext cx="457832" cy="457832"/>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6" descr="Imagem relacionada">
            <a:extLst>
              <a:ext uri="{FF2B5EF4-FFF2-40B4-BE49-F238E27FC236}">
                <a16:creationId xmlns:a16="http://schemas.microsoft.com/office/drawing/2014/main" id="{C967B6F7-4F7D-49FC-A8A1-574A3B76D56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088" y="4501877"/>
            <a:ext cx="457832" cy="457832"/>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6" descr="Imagem relacionada">
            <a:extLst>
              <a:ext uri="{FF2B5EF4-FFF2-40B4-BE49-F238E27FC236}">
                <a16:creationId xmlns:a16="http://schemas.microsoft.com/office/drawing/2014/main" id="{51C478C5-0790-48DD-8D62-1090ABDC1EE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088" y="5968672"/>
            <a:ext cx="457832" cy="457832"/>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6" descr="Imagem relacionada">
            <a:extLst>
              <a:ext uri="{FF2B5EF4-FFF2-40B4-BE49-F238E27FC236}">
                <a16:creationId xmlns:a16="http://schemas.microsoft.com/office/drawing/2014/main" id="{A9F6D40A-65FA-4BC8-B6C7-6B33BDDB0B6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088" y="5479741"/>
            <a:ext cx="457832" cy="457832"/>
          </a:xfrm>
          <a:prstGeom prst="rect">
            <a:avLst/>
          </a:prstGeom>
          <a:noFill/>
          <a:extLst>
            <a:ext uri="{909E8E84-426E-40DD-AFC4-6F175D3DCCD1}">
              <a14:hiddenFill xmlns:a14="http://schemas.microsoft.com/office/drawing/2010/main">
                <a:solidFill>
                  <a:srgbClr val="FFFFFF"/>
                </a:solidFill>
              </a14:hiddenFill>
            </a:ext>
          </a:extLst>
        </p:spPr>
      </p:pic>
      <p:pic>
        <p:nvPicPr>
          <p:cNvPr id="2048" name="Picture 2047">
            <a:extLst>
              <a:ext uri="{FF2B5EF4-FFF2-40B4-BE49-F238E27FC236}">
                <a16:creationId xmlns:a16="http://schemas.microsoft.com/office/drawing/2014/main" id="{2EC09B5C-507F-4C31-9914-E9AAD43CFDE6}"/>
              </a:ext>
            </a:extLst>
          </p:cNvPr>
          <p:cNvPicPr>
            <a:picLocks noChangeAspect="1"/>
          </p:cNvPicPr>
          <p:nvPr/>
        </p:nvPicPr>
        <p:blipFill>
          <a:blip r:embed="rId4"/>
          <a:stretch>
            <a:fillRect/>
          </a:stretch>
        </p:blipFill>
        <p:spPr>
          <a:xfrm>
            <a:off x="156825" y="2572346"/>
            <a:ext cx="348358" cy="415109"/>
          </a:xfrm>
          <a:prstGeom prst="rect">
            <a:avLst/>
          </a:prstGeom>
        </p:spPr>
      </p:pic>
      <p:sp>
        <p:nvSpPr>
          <p:cNvPr id="30" name="Rectangle 29">
            <a:extLst>
              <a:ext uri="{FF2B5EF4-FFF2-40B4-BE49-F238E27FC236}">
                <a16:creationId xmlns:a16="http://schemas.microsoft.com/office/drawing/2014/main" id="{F084A539-6EB7-474D-9AA6-C8F5F06FE724}"/>
              </a:ext>
            </a:extLst>
          </p:cNvPr>
          <p:cNvSpPr/>
          <p:nvPr/>
        </p:nvSpPr>
        <p:spPr>
          <a:xfrm>
            <a:off x="102089" y="3028802"/>
            <a:ext cx="8939824" cy="476398"/>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35180945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2CA179-9BD8-4D5B-9215-1E5EE7303662}"/>
              </a:ext>
            </a:extLst>
          </p:cNvPr>
          <p:cNvSpPr>
            <a:spLocks noGrp="1"/>
          </p:cNvSpPr>
          <p:nvPr>
            <p:ph type="title"/>
          </p:nvPr>
        </p:nvSpPr>
        <p:spPr/>
        <p:txBody>
          <a:bodyPr/>
          <a:lstStyle/>
          <a:p>
            <a:r>
              <a:rPr lang="en-US" dirty="0" err="1"/>
              <a:t>Backward.ipynb</a:t>
            </a:r>
            <a:r>
              <a:rPr lang="en-US" dirty="0"/>
              <a:t> 1/4</a:t>
            </a:r>
          </a:p>
        </p:txBody>
      </p:sp>
      <p:sp>
        <p:nvSpPr>
          <p:cNvPr id="4" name="Date Placeholder 3">
            <a:extLst>
              <a:ext uri="{FF2B5EF4-FFF2-40B4-BE49-F238E27FC236}">
                <a16:creationId xmlns:a16="http://schemas.microsoft.com/office/drawing/2014/main" id="{91C01632-A964-45BF-A6A3-2F6AF2955A68}"/>
              </a:ext>
            </a:extLst>
          </p:cNvPr>
          <p:cNvSpPr>
            <a:spLocks noGrp="1"/>
          </p:cNvSpPr>
          <p:nvPr>
            <p:ph type="dt" sz="half" idx="10"/>
          </p:nvPr>
        </p:nvSpPr>
        <p:spPr/>
        <p:txBody>
          <a:bodyPr/>
          <a:lstStyle/>
          <a:p>
            <a:r>
              <a:rPr lang="en-US"/>
              <a:t>João Felipe Pimentel</a:t>
            </a:r>
            <a:endParaRPr lang="pt-BR" dirty="0"/>
          </a:p>
        </p:txBody>
      </p:sp>
      <p:sp>
        <p:nvSpPr>
          <p:cNvPr id="5" name="Footer Placeholder 4">
            <a:extLst>
              <a:ext uri="{FF2B5EF4-FFF2-40B4-BE49-F238E27FC236}">
                <a16:creationId xmlns:a16="http://schemas.microsoft.com/office/drawing/2014/main" id="{938192F5-4344-4B6E-AC2D-5C3821A10CB5}"/>
              </a:ext>
            </a:extLst>
          </p:cNvPr>
          <p:cNvSpPr>
            <a:spLocks noGrp="1"/>
          </p:cNvSpPr>
          <p:nvPr>
            <p:ph type="ftr" sz="quarter" idx="11"/>
          </p:nvPr>
        </p:nvSpPr>
        <p:spPr/>
        <p:txBody>
          <a:bodyPr/>
          <a:lstStyle/>
          <a:p>
            <a:r>
              <a:rPr lang="en-US"/>
              <a:t>Ferramenta de Snowballing</a:t>
            </a:r>
            <a:endParaRPr lang="pt-BR" dirty="0"/>
          </a:p>
        </p:txBody>
      </p:sp>
      <p:sp>
        <p:nvSpPr>
          <p:cNvPr id="6" name="Slide Number Placeholder 5">
            <a:extLst>
              <a:ext uri="{FF2B5EF4-FFF2-40B4-BE49-F238E27FC236}">
                <a16:creationId xmlns:a16="http://schemas.microsoft.com/office/drawing/2014/main" id="{24C4F88D-35CD-42BA-8875-541C4F2270B0}"/>
              </a:ext>
            </a:extLst>
          </p:cNvPr>
          <p:cNvSpPr>
            <a:spLocks noGrp="1"/>
          </p:cNvSpPr>
          <p:nvPr>
            <p:ph type="sldNum" sz="quarter" idx="12"/>
          </p:nvPr>
        </p:nvSpPr>
        <p:spPr/>
        <p:txBody>
          <a:bodyPr/>
          <a:lstStyle/>
          <a:p>
            <a:fld id="{0AAA623A-5D3C-471A-939B-3DC944CAB218}" type="slidenum">
              <a:rPr lang="pt-BR" smtClean="0"/>
              <a:pPr/>
              <a:t>39</a:t>
            </a:fld>
            <a:endParaRPr lang="pt-BR"/>
          </a:p>
        </p:txBody>
      </p:sp>
      <p:pic>
        <p:nvPicPr>
          <p:cNvPr id="8" name="Picture 7">
            <a:extLst>
              <a:ext uri="{FF2B5EF4-FFF2-40B4-BE49-F238E27FC236}">
                <a16:creationId xmlns:a16="http://schemas.microsoft.com/office/drawing/2014/main" id="{9FE88E8C-3196-4503-A660-B8CDDEF37590}"/>
              </a:ext>
            </a:extLst>
          </p:cNvPr>
          <p:cNvPicPr>
            <a:picLocks noChangeAspect="1"/>
          </p:cNvPicPr>
          <p:nvPr/>
        </p:nvPicPr>
        <p:blipFill>
          <a:blip r:embed="rId2"/>
          <a:stretch>
            <a:fillRect/>
          </a:stretch>
        </p:blipFill>
        <p:spPr>
          <a:xfrm>
            <a:off x="23547" y="1331640"/>
            <a:ext cx="4129442" cy="4953000"/>
          </a:xfrm>
          <a:prstGeom prst="rect">
            <a:avLst/>
          </a:prstGeom>
        </p:spPr>
      </p:pic>
      <p:pic>
        <p:nvPicPr>
          <p:cNvPr id="9" name="Picture 8">
            <a:extLst>
              <a:ext uri="{FF2B5EF4-FFF2-40B4-BE49-F238E27FC236}">
                <a16:creationId xmlns:a16="http://schemas.microsoft.com/office/drawing/2014/main" id="{C64B58A8-C077-4EF2-A833-F62A7BC5440A}"/>
              </a:ext>
            </a:extLst>
          </p:cNvPr>
          <p:cNvPicPr>
            <a:picLocks noChangeAspect="1"/>
          </p:cNvPicPr>
          <p:nvPr/>
        </p:nvPicPr>
        <p:blipFill>
          <a:blip r:embed="rId3"/>
          <a:stretch>
            <a:fillRect/>
          </a:stretch>
        </p:blipFill>
        <p:spPr>
          <a:xfrm>
            <a:off x="4114800" y="1373695"/>
            <a:ext cx="4975485" cy="4868890"/>
          </a:xfrm>
          <a:prstGeom prst="rect">
            <a:avLst/>
          </a:prstGeom>
        </p:spPr>
      </p:pic>
      <p:cxnSp>
        <p:nvCxnSpPr>
          <p:cNvPr id="11" name="Straight Arrow Connector 10">
            <a:extLst>
              <a:ext uri="{FF2B5EF4-FFF2-40B4-BE49-F238E27FC236}">
                <a16:creationId xmlns:a16="http://schemas.microsoft.com/office/drawing/2014/main" id="{B221C24E-ECA9-4B90-96C9-441277508179}"/>
              </a:ext>
            </a:extLst>
          </p:cNvPr>
          <p:cNvCxnSpPr/>
          <p:nvPr/>
        </p:nvCxnSpPr>
        <p:spPr>
          <a:xfrm>
            <a:off x="4152989" y="4343400"/>
            <a:ext cx="64761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75FF2AB0-0BF4-4E52-9F00-E867CD784B9D}"/>
              </a:ext>
            </a:extLst>
          </p:cNvPr>
          <p:cNvSpPr/>
          <p:nvPr/>
        </p:nvSpPr>
        <p:spPr>
          <a:xfrm>
            <a:off x="4191000" y="1600200"/>
            <a:ext cx="304800" cy="2921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1</a:t>
            </a:r>
            <a:endParaRPr lang="en-US" dirty="0"/>
          </a:p>
        </p:txBody>
      </p:sp>
      <p:sp>
        <p:nvSpPr>
          <p:cNvPr id="13" name="Oval 12">
            <a:extLst>
              <a:ext uri="{FF2B5EF4-FFF2-40B4-BE49-F238E27FC236}">
                <a16:creationId xmlns:a16="http://schemas.microsoft.com/office/drawing/2014/main" id="{E174530F-5F3C-4AAC-BB45-AEB6A9C8C155}"/>
              </a:ext>
            </a:extLst>
          </p:cNvPr>
          <p:cNvSpPr/>
          <p:nvPr/>
        </p:nvSpPr>
        <p:spPr>
          <a:xfrm>
            <a:off x="4191000" y="2392273"/>
            <a:ext cx="304800" cy="2921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2</a:t>
            </a:r>
            <a:endParaRPr lang="en-US" dirty="0"/>
          </a:p>
        </p:txBody>
      </p:sp>
      <p:sp>
        <p:nvSpPr>
          <p:cNvPr id="14" name="Oval 13">
            <a:extLst>
              <a:ext uri="{FF2B5EF4-FFF2-40B4-BE49-F238E27FC236}">
                <a16:creationId xmlns:a16="http://schemas.microsoft.com/office/drawing/2014/main" id="{7D59DC4C-7F43-424B-9DBA-7FA21D65DA25}"/>
              </a:ext>
            </a:extLst>
          </p:cNvPr>
          <p:cNvSpPr/>
          <p:nvPr/>
        </p:nvSpPr>
        <p:spPr>
          <a:xfrm>
            <a:off x="4191000" y="4009245"/>
            <a:ext cx="304800" cy="2921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3</a:t>
            </a:r>
            <a:endParaRPr lang="en-US" dirty="0"/>
          </a:p>
        </p:txBody>
      </p:sp>
      <p:sp>
        <p:nvSpPr>
          <p:cNvPr id="15" name="Oval 14">
            <a:extLst>
              <a:ext uri="{FF2B5EF4-FFF2-40B4-BE49-F238E27FC236}">
                <a16:creationId xmlns:a16="http://schemas.microsoft.com/office/drawing/2014/main" id="{BAB7036A-15EA-4B7A-B885-25905CED838F}"/>
              </a:ext>
            </a:extLst>
          </p:cNvPr>
          <p:cNvSpPr/>
          <p:nvPr/>
        </p:nvSpPr>
        <p:spPr>
          <a:xfrm>
            <a:off x="5867400" y="2392273"/>
            <a:ext cx="304800" cy="2921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4</a:t>
            </a:r>
            <a:endParaRPr lang="en-US" dirty="0"/>
          </a:p>
        </p:txBody>
      </p:sp>
    </p:spTree>
    <p:extLst>
      <p:ext uri="{BB962C8B-B14F-4D97-AF65-F5344CB8AC3E}">
        <p14:creationId xmlns:p14="http://schemas.microsoft.com/office/powerpoint/2010/main" val="11659969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Backward Snowballing</a:t>
            </a:r>
          </a:p>
        </p:txBody>
      </p:sp>
      <p:sp>
        <p:nvSpPr>
          <p:cNvPr id="9" name="Content Placeholder 8">
            <a:extLst>
              <a:ext uri="{FF2B5EF4-FFF2-40B4-BE49-F238E27FC236}">
                <a16:creationId xmlns:a16="http://schemas.microsoft.com/office/drawing/2014/main" id="{F908CB78-CBFA-4EF7-82B1-1640B2E37196}"/>
              </a:ext>
            </a:extLst>
          </p:cNvPr>
          <p:cNvSpPr>
            <a:spLocks noGrp="1"/>
          </p:cNvSpPr>
          <p:nvPr>
            <p:ph idx="1"/>
          </p:nvPr>
        </p:nvSpPr>
        <p:spPr/>
        <p:txBody>
          <a:bodyPr/>
          <a:lstStyle/>
          <a:p>
            <a:r>
              <a:rPr lang="en-US" dirty="0"/>
              <a:t>Which papers where cited by A1 and are related?</a:t>
            </a:r>
          </a:p>
        </p:txBody>
      </p:sp>
      <p:sp>
        <p:nvSpPr>
          <p:cNvPr id="4" name="Date Placeholder 3"/>
          <p:cNvSpPr>
            <a:spLocks noGrp="1"/>
          </p:cNvSpPr>
          <p:nvPr>
            <p:ph type="dt" sz="half" idx="10"/>
          </p:nvPr>
        </p:nvSpPr>
        <p:spPr/>
        <p:txBody>
          <a:bodyPr/>
          <a:lstStyle/>
          <a:p>
            <a:r>
              <a:rPr lang="en-US"/>
              <a:t>João Felipe Pimentel</a:t>
            </a:r>
            <a:endParaRPr lang="pt-BR" dirty="0"/>
          </a:p>
        </p:txBody>
      </p:sp>
      <p:sp>
        <p:nvSpPr>
          <p:cNvPr id="5" name="Footer Placeholder 4"/>
          <p:cNvSpPr>
            <a:spLocks noGrp="1"/>
          </p:cNvSpPr>
          <p:nvPr>
            <p:ph type="ftr" sz="quarter" idx="11"/>
          </p:nvPr>
        </p:nvSpPr>
        <p:spPr/>
        <p:txBody>
          <a:bodyPr/>
          <a:lstStyle/>
          <a:p>
            <a:r>
              <a:rPr lang="en-US"/>
              <a:t>Ferramenta de Snowballing</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4</a:t>
            </a:fld>
            <a:endParaRPr lang="pt-BR"/>
          </a:p>
        </p:txBody>
      </p:sp>
      <p:cxnSp>
        <p:nvCxnSpPr>
          <p:cNvPr id="11" name="Straight Arrow Connector 10">
            <a:extLst>
              <a:ext uri="{FF2B5EF4-FFF2-40B4-BE49-F238E27FC236}">
                <a16:creationId xmlns:a16="http://schemas.microsoft.com/office/drawing/2014/main" id="{C361D0CE-02B3-4669-A0DF-DC2B60B51069}"/>
              </a:ext>
            </a:extLst>
          </p:cNvPr>
          <p:cNvCxnSpPr>
            <a:cxnSpLocks/>
          </p:cNvCxnSpPr>
          <p:nvPr/>
        </p:nvCxnSpPr>
        <p:spPr>
          <a:xfrm>
            <a:off x="419100" y="5334000"/>
            <a:ext cx="8305800" cy="0"/>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C38A8F0D-AC6A-49CC-A593-1941E044E109}"/>
              </a:ext>
            </a:extLst>
          </p:cNvPr>
          <p:cNvSpPr/>
          <p:nvPr/>
        </p:nvSpPr>
        <p:spPr>
          <a:xfrm>
            <a:off x="3124200" y="4191000"/>
            <a:ext cx="1143000" cy="1143000"/>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13" name="TextBox 12">
            <a:extLst>
              <a:ext uri="{FF2B5EF4-FFF2-40B4-BE49-F238E27FC236}">
                <a16:creationId xmlns:a16="http://schemas.microsoft.com/office/drawing/2014/main" id="{0CEE5D08-EC1A-46C8-8A9A-257A785085C6}"/>
              </a:ext>
            </a:extLst>
          </p:cNvPr>
          <p:cNvSpPr txBox="1"/>
          <p:nvPr/>
        </p:nvSpPr>
        <p:spPr>
          <a:xfrm>
            <a:off x="5238750" y="4609782"/>
            <a:ext cx="434734" cy="369332"/>
          </a:xfrm>
          <a:prstGeom prst="rect">
            <a:avLst/>
          </a:prstGeom>
          <a:noFill/>
        </p:spPr>
        <p:txBody>
          <a:bodyPr wrap="none" rtlCol="0">
            <a:spAutoFit/>
          </a:bodyPr>
          <a:lstStyle/>
          <a:p>
            <a:r>
              <a:rPr lang="pt-BR" dirty="0"/>
              <a:t>A5</a:t>
            </a:r>
            <a:endParaRPr lang="en-US" dirty="0"/>
          </a:p>
        </p:txBody>
      </p:sp>
      <p:sp>
        <p:nvSpPr>
          <p:cNvPr id="14" name="TextBox 13">
            <a:extLst>
              <a:ext uri="{FF2B5EF4-FFF2-40B4-BE49-F238E27FC236}">
                <a16:creationId xmlns:a16="http://schemas.microsoft.com/office/drawing/2014/main" id="{DF7BF5C8-EB05-48E9-AB6F-D69309DCE7DA}"/>
              </a:ext>
            </a:extLst>
          </p:cNvPr>
          <p:cNvSpPr txBox="1"/>
          <p:nvPr/>
        </p:nvSpPr>
        <p:spPr>
          <a:xfrm>
            <a:off x="5238750" y="4907369"/>
            <a:ext cx="434734" cy="369332"/>
          </a:xfrm>
          <a:prstGeom prst="rect">
            <a:avLst/>
          </a:prstGeom>
          <a:noFill/>
        </p:spPr>
        <p:txBody>
          <a:bodyPr wrap="none" rtlCol="0">
            <a:spAutoFit/>
          </a:bodyPr>
          <a:lstStyle/>
          <a:p>
            <a:r>
              <a:rPr lang="pt-BR" dirty="0"/>
              <a:t>A6</a:t>
            </a:r>
            <a:endParaRPr lang="en-US" dirty="0"/>
          </a:p>
        </p:txBody>
      </p:sp>
      <p:cxnSp>
        <p:nvCxnSpPr>
          <p:cNvPr id="16" name="Straight Arrow Connector 15">
            <a:extLst>
              <a:ext uri="{FF2B5EF4-FFF2-40B4-BE49-F238E27FC236}">
                <a16:creationId xmlns:a16="http://schemas.microsoft.com/office/drawing/2014/main" id="{9E5E366A-F07D-45EA-AFEF-71D15084683F}"/>
              </a:ext>
            </a:extLst>
          </p:cNvPr>
          <p:cNvCxnSpPr>
            <a:cxnSpLocks/>
            <a:stCxn id="13" idx="1"/>
            <a:endCxn id="33" idx="3"/>
          </p:cNvCxnSpPr>
          <p:nvPr/>
        </p:nvCxnSpPr>
        <p:spPr>
          <a:xfrm flipH="1" flipV="1">
            <a:off x="3913067" y="4583866"/>
            <a:ext cx="1325683" cy="2105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FEA166E7-7F76-4BBA-99A9-15D02177EDEB}"/>
              </a:ext>
            </a:extLst>
          </p:cNvPr>
          <p:cNvCxnSpPr>
            <a:cxnSpLocks/>
            <a:stCxn id="14" idx="1"/>
          </p:cNvCxnSpPr>
          <p:nvPr/>
        </p:nvCxnSpPr>
        <p:spPr>
          <a:xfrm flipH="1" flipV="1">
            <a:off x="3913067" y="4682346"/>
            <a:ext cx="1325683" cy="4096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D27FED20-7904-46AB-8D91-CE07D7D710FB}"/>
              </a:ext>
            </a:extLst>
          </p:cNvPr>
          <p:cNvSpPr txBox="1"/>
          <p:nvPr/>
        </p:nvSpPr>
        <p:spPr>
          <a:xfrm>
            <a:off x="3478333" y="4709081"/>
            <a:ext cx="434734" cy="369332"/>
          </a:xfrm>
          <a:prstGeom prst="rect">
            <a:avLst/>
          </a:prstGeom>
          <a:noFill/>
        </p:spPr>
        <p:txBody>
          <a:bodyPr wrap="none" rtlCol="0">
            <a:spAutoFit/>
          </a:bodyPr>
          <a:lstStyle/>
          <a:p>
            <a:r>
              <a:rPr lang="pt-BR" dirty="0">
                <a:solidFill>
                  <a:schemeClr val="accent3">
                    <a:lumMod val="75000"/>
                  </a:schemeClr>
                </a:solidFill>
              </a:rPr>
              <a:t>A3</a:t>
            </a:r>
            <a:endParaRPr lang="en-US" dirty="0">
              <a:solidFill>
                <a:schemeClr val="accent3">
                  <a:lumMod val="75000"/>
                </a:schemeClr>
              </a:solidFill>
            </a:endParaRPr>
          </a:p>
        </p:txBody>
      </p:sp>
      <p:sp>
        <p:nvSpPr>
          <p:cNvPr id="15" name="Arrow: Curved Down 14">
            <a:extLst>
              <a:ext uri="{FF2B5EF4-FFF2-40B4-BE49-F238E27FC236}">
                <a16:creationId xmlns:a16="http://schemas.microsoft.com/office/drawing/2014/main" id="{341986FF-1C72-4478-9534-E627EF017C64}"/>
              </a:ext>
            </a:extLst>
          </p:cNvPr>
          <p:cNvSpPr/>
          <p:nvPr/>
        </p:nvSpPr>
        <p:spPr>
          <a:xfrm flipH="1">
            <a:off x="2590800" y="4059796"/>
            <a:ext cx="2045350" cy="734652"/>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3" name="TextBox 32">
            <a:extLst>
              <a:ext uri="{FF2B5EF4-FFF2-40B4-BE49-F238E27FC236}">
                <a16:creationId xmlns:a16="http://schemas.microsoft.com/office/drawing/2014/main" id="{1F696A3C-28FA-4292-91A9-C7AE34F11805}"/>
              </a:ext>
            </a:extLst>
          </p:cNvPr>
          <p:cNvSpPr txBox="1"/>
          <p:nvPr/>
        </p:nvSpPr>
        <p:spPr>
          <a:xfrm>
            <a:off x="3478333" y="4399200"/>
            <a:ext cx="434734" cy="369332"/>
          </a:xfrm>
          <a:prstGeom prst="rect">
            <a:avLst/>
          </a:prstGeom>
          <a:noFill/>
        </p:spPr>
        <p:txBody>
          <a:bodyPr wrap="none" rtlCol="0">
            <a:spAutoFit/>
          </a:bodyPr>
          <a:lstStyle/>
          <a:p>
            <a:r>
              <a:rPr lang="pt-BR" dirty="0"/>
              <a:t>A1</a:t>
            </a:r>
            <a:endParaRPr lang="en-US" dirty="0"/>
          </a:p>
        </p:txBody>
      </p:sp>
      <p:sp>
        <p:nvSpPr>
          <p:cNvPr id="37" name="TextBox 36">
            <a:extLst>
              <a:ext uri="{FF2B5EF4-FFF2-40B4-BE49-F238E27FC236}">
                <a16:creationId xmlns:a16="http://schemas.microsoft.com/office/drawing/2014/main" id="{A78DD5DA-007A-4D19-9232-D62CC0F860A0}"/>
              </a:ext>
            </a:extLst>
          </p:cNvPr>
          <p:cNvSpPr txBox="1"/>
          <p:nvPr/>
        </p:nvSpPr>
        <p:spPr>
          <a:xfrm>
            <a:off x="3475567" y="5318518"/>
            <a:ext cx="434734" cy="369332"/>
          </a:xfrm>
          <a:prstGeom prst="rect">
            <a:avLst/>
          </a:prstGeom>
          <a:noFill/>
        </p:spPr>
        <p:txBody>
          <a:bodyPr wrap="none" rtlCol="0">
            <a:spAutoFit/>
          </a:bodyPr>
          <a:lstStyle/>
          <a:p>
            <a:r>
              <a:rPr lang="pt-BR" dirty="0">
                <a:solidFill>
                  <a:srgbClr val="C00000"/>
                </a:solidFill>
              </a:rPr>
              <a:t>A2</a:t>
            </a:r>
            <a:endParaRPr lang="en-US" dirty="0">
              <a:solidFill>
                <a:srgbClr val="C00000"/>
              </a:solidFill>
            </a:endParaRPr>
          </a:p>
        </p:txBody>
      </p:sp>
    </p:spTree>
    <p:extLst>
      <p:ext uri="{BB962C8B-B14F-4D97-AF65-F5344CB8AC3E}">
        <p14:creationId xmlns:p14="http://schemas.microsoft.com/office/powerpoint/2010/main" val="3216567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9AB0496-D3AD-424C-B8B5-EE62DF879232}"/>
              </a:ext>
            </a:extLst>
          </p:cNvPr>
          <p:cNvPicPr>
            <a:picLocks noChangeAspect="1"/>
          </p:cNvPicPr>
          <p:nvPr/>
        </p:nvPicPr>
        <p:blipFill>
          <a:blip r:embed="rId2"/>
          <a:stretch>
            <a:fillRect/>
          </a:stretch>
        </p:blipFill>
        <p:spPr>
          <a:xfrm>
            <a:off x="800100" y="1066800"/>
            <a:ext cx="7543800" cy="5259242"/>
          </a:xfrm>
          <a:prstGeom prst="rect">
            <a:avLst/>
          </a:prstGeom>
        </p:spPr>
      </p:pic>
      <p:sp>
        <p:nvSpPr>
          <p:cNvPr id="2" name="Title 1">
            <a:extLst>
              <a:ext uri="{FF2B5EF4-FFF2-40B4-BE49-F238E27FC236}">
                <a16:creationId xmlns:a16="http://schemas.microsoft.com/office/drawing/2014/main" id="{002CA179-9BD8-4D5B-9215-1E5EE7303662}"/>
              </a:ext>
            </a:extLst>
          </p:cNvPr>
          <p:cNvSpPr>
            <a:spLocks noGrp="1"/>
          </p:cNvSpPr>
          <p:nvPr>
            <p:ph type="title"/>
          </p:nvPr>
        </p:nvSpPr>
        <p:spPr/>
        <p:txBody>
          <a:bodyPr/>
          <a:lstStyle/>
          <a:p>
            <a:r>
              <a:rPr lang="en-US" dirty="0" err="1"/>
              <a:t>Backward.ipynb</a:t>
            </a:r>
            <a:r>
              <a:rPr lang="en-US" dirty="0"/>
              <a:t> 2/4</a:t>
            </a:r>
          </a:p>
        </p:txBody>
      </p:sp>
      <p:sp>
        <p:nvSpPr>
          <p:cNvPr id="4" name="Date Placeholder 3">
            <a:extLst>
              <a:ext uri="{FF2B5EF4-FFF2-40B4-BE49-F238E27FC236}">
                <a16:creationId xmlns:a16="http://schemas.microsoft.com/office/drawing/2014/main" id="{91C01632-A964-45BF-A6A3-2F6AF2955A68}"/>
              </a:ext>
            </a:extLst>
          </p:cNvPr>
          <p:cNvSpPr>
            <a:spLocks noGrp="1"/>
          </p:cNvSpPr>
          <p:nvPr>
            <p:ph type="dt" sz="half" idx="10"/>
          </p:nvPr>
        </p:nvSpPr>
        <p:spPr/>
        <p:txBody>
          <a:bodyPr/>
          <a:lstStyle/>
          <a:p>
            <a:r>
              <a:rPr lang="en-US"/>
              <a:t>João Felipe Pimentel</a:t>
            </a:r>
            <a:endParaRPr lang="pt-BR" dirty="0"/>
          </a:p>
        </p:txBody>
      </p:sp>
      <p:sp>
        <p:nvSpPr>
          <p:cNvPr id="5" name="Footer Placeholder 4">
            <a:extLst>
              <a:ext uri="{FF2B5EF4-FFF2-40B4-BE49-F238E27FC236}">
                <a16:creationId xmlns:a16="http://schemas.microsoft.com/office/drawing/2014/main" id="{938192F5-4344-4B6E-AC2D-5C3821A10CB5}"/>
              </a:ext>
            </a:extLst>
          </p:cNvPr>
          <p:cNvSpPr>
            <a:spLocks noGrp="1"/>
          </p:cNvSpPr>
          <p:nvPr>
            <p:ph type="ftr" sz="quarter" idx="11"/>
          </p:nvPr>
        </p:nvSpPr>
        <p:spPr/>
        <p:txBody>
          <a:bodyPr/>
          <a:lstStyle/>
          <a:p>
            <a:r>
              <a:rPr lang="en-US"/>
              <a:t>Ferramenta de Snowballing</a:t>
            </a:r>
            <a:endParaRPr lang="pt-BR" dirty="0"/>
          </a:p>
        </p:txBody>
      </p:sp>
      <p:sp>
        <p:nvSpPr>
          <p:cNvPr id="6" name="Slide Number Placeholder 5">
            <a:extLst>
              <a:ext uri="{FF2B5EF4-FFF2-40B4-BE49-F238E27FC236}">
                <a16:creationId xmlns:a16="http://schemas.microsoft.com/office/drawing/2014/main" id="{24C4F88D-35CD-42BA-8875-541C4F2270B0}"/>
              </a:ext>
            </a:extLst>
          </p:cNvPr>
          <p:cNvSpPr>
            <a:spLocks noGrp="1"/>
          </p:cNvSpPr>
          <p:nvPr>
            <p:ph type="sldNum" sz="quarter" idx="12"/>
          </p:nvPr>
        </p:nvSpPr>
        <p:spPr/>
        <p:txBody>
          <a:bodyPr/>
          <a:lstStyle/>
          <a:p>
            <a:fld id="{0AAA623A-5D3C-471A-939B-3DC944CAB218}" type="slidenum">
              <a:rPr lang="pt-BR" smtClean="0"/>
              <a:pPr/>
              <a:t>40</a:t>
            </a:fld>
            <a:endParaRPr lang="pt-BR"/>
          </a:p>
        </p:txBody>
      </p:sp>
      <p:sp>
        <p:nvSpPr>
          <p:cNvPr id="16" name="Oval 15">
            <a:extLst>
              <a:ext uri="{FF2B5EF4-FFF2-40B4-BE49-F238E27FC236}">
                <a16:creationId xmlns:a16="http://schemas.microsoft.com/office/drawing/2014/main" id="{10A6F325-F6BC-4027-9CB1-9CDF74B1664F}"/>
              </a:ext>
            </a:extLst>
          </p:cNvPr>
          <p:cNvSpPr/>
          <p:nvPr/>
        </p:nvSpPr>
        <p:spPr>
          <a:xfrm>
            <a:off x="2895600" y="4038600"/>
            <a:ext cx="304800" cy="2921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1</a:t>
            </a:r>
            <a:endParaRPr lang="en-US" dirty="0"/>
          </a:p>
        </p:txBody>
      </p:sp>
      <p:sp>
        <p:nvSpPr>
          <p:cNvPr id="17" name="Oval 16">
            <a:extLst>
              <a:ext uri="{FF2B5EF4-FFF2-40B4-BE49-F238E27FC236}">
                <a16:creationId xmlns:a16="http://schemas.microsoft.com/office/drawing/2014/main" id="{6AA181C3-B12C-49BE-9173-7FC9AC35AD73}"/>
              </a:ext>
            </a:extLst>
          </p:cNvPr>
          <p:cNvSpPr/>
          <p:nvPr/>
        </p:nvSpPr>
        <p:spPr>
          <a:xfrm>
            <a:off x="5732987" y="2971800"/>
            <a:ext cx="304800" cy="2921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2</a:t>
            </a:r>
            <a:endParaRPr lang="en-US" dirty="0"/>
          </a:p>
        </p:txBody>
      </p:sp>
    </p:spTree>
    <p:extLst>
      <p:ext uri="{BB962C8B-B14F-4D97-AF65-F5344CB8AC3E}">
        <p14:creationId xmlns:p14="http://schemas.microsoft.com/office/powerpoint/2010/main" val="167013691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0E08B5A-6889-4C96-9013-DE4C2F464EF4}"/>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0" y="1222829"/>
            <a:ext cx="9144000" cy="5254171"/>
          </a:xfrm>
          <a:prstGeom prst="rect">
            <a:avLst/>
          </a:prstGeom>
        </p:spPr>
      </p:pic>
      <p:sp>
        <p:nvSpPr>
          <p:cNvPr id="2" name="Title 1">
            <a:extLst>
              <a:ext uri="{FF2B5EF4-FFF2-40B4-BE49-F238E27FC236}">
                <a16:creationId xmlns:a16="http://schemas.microsoft.com/office/drawing/2014/main" id="{002CA179-9BD8-4D5B-9215-1E5EE7303662}"/>
              </a:ext>
            </a:extLst>
          </p:cNvPr>
          <p:cNvSpPr>
            <a:spLocks noGrp="1"/>
          </p:cNvSpPr>
          <p:nvPr>
            <p:ph type="title"/>
          </p:nvPr>
        </p:nvSpPr>
        <p:spPr/>
        <p:txBody>
          <a:bodyPr/>
          <a:lstStyle/>
          <a:p>
            <a:r>
              <a:rPr lang="en-US" dirty="0" err="1"/>
              <a:t>Backward.ipynb</a:t>
            </a:r>
            <a:r>
              <a:rPr lang="en-US" dirty="0"/>
              <a:t> 3/4</a:t>
            </a:r>
          </a:p>
        </p:txBody>
      </p:sp>
      <p:sp>
        <p:nvSpPr>
          <p:cNvPr id="4" name="Date Placeholder 3">
            <a:extLst>
              <a:ext uri="{FF2B5EF4-FFF2-40B4-BE49-F238E27FC236}">
                <a16:creationId xmlns:a16="http://schemas.microsoft.com/office/drawing/2014/main" id="{91C01632-A964-45BF-A6A3-2F6AF2955A68}"/>
              </a:ext>
            </a:extLst>
          </p:cNvPr>
          <p:cNvSpPr>
            <a:spLocks noGrp="1"/>
          </p:cNvSpPr>
          <p:nvPr>
            <p:ph type="dt" sz="half" idx="10"/>
          </p:nvPr>
        </p:nvSpPr>
        <p:spPr/>
        <p:txBody>
          <a:bodyPr/>
          <a:lstStyle/>
          <a:p>
            <a:r>
              <a:rPr lang="en-US"/>
              <a:t>João Felipe Pimentel</a:t>
            </a:r>
            <a:endParaRPr lang="pt-BR" dirty="0"/>
          </a:p>
        </p:txBody>
      </p:sp>
      <p:sp>
        <p:nvSpPr>
          <p:cNvPr id="5" name="Footer Placeholder 4">
            <a:extLst>
              <a:ext uri="{FF2B5EF4-FFF2-40B4-BE49-F238E27FC236}">
                <a16:creationId xmlns:a16="http://schemas.microsoft.com/office/drawing/2014/main" id="{938192F5-4344-4B6E-AC2D-5C3821A10CB5}"/>
              </a:ext>
            </a:extLst>
          </p:cNvPr>
          <p:cNvSpPr>
            <a:spLocks noGrp="1"/>
          </p:cNvSpPr>
          <p:nvPr>
            <p:ph type="ftr" sz="quarter" idx="11"/>
          </p:nvPr>
        </p:nvSpPr>
        <p:spPr/>
        <p:txBody>
          <a:bodyPr/>
          <a:lstStyle/>
          <a:p>
            <a:r>
              <a:rPr lang="en-US"/>
              <a:t>Ferramenta de Snowballing</a:t>
            </a:r>
            <a:endParaRPr lang="pt-BR" dirty="0"/>
          </a:p>
        </p:txBody>
      </p:sp>
      <p:sp>
        <p:nvSpPr>
          <p:cNvPr id="6" name="Slide Number Placeholder 5">
            <a:extLst>
              <a:ext uri="{FF2B5EF4-FFF2-40B4-BE49-F238E27FC236}">
                <a16:creationId xmlns:a16="http://schemas.microsoft.com/office/drawing/2014/main" id="{24C4F88D-35CD-42BA-8875-541C4F2270B0}"/>
              </a:ext>
            </a:extLst>
          </p:cNvPr>
          <p:cNvSpPr>
            <a:spLocks noGrp="1"/>
          </p:cNvSpPr>
          <p:nvPr>
            <p:ph type="sldNum" sz="quarter" idx="12"/>
          </p:nvPr>
        </p:nvSpPr>
        <p:spPr/>
        <p:txBody>
          <a:bodyPr/>
          <a:lstStyle/>
          <a:p>
            <a:fld id="{0AAA623A-5D3C-471A-939B-3DC944CAB218}" type="slidenum">
              <a:rPr lang="pt-BR" smtClean="0"/>
              <a:pPr/>
              <a:t>41</a:t>
            </a:fld>
            <a:endParaRPr lang="pt-BR"/>
          </a:p>
        </p:txBody>
      </p:sp>
      <p:sp>
        <p:nvSpPr>
          <p:cNvPr id="16" name="Oval 15">
            <a:extLst>
              <a:ext uri="{FF2B5EF4-FFF2-40B4-BE49-F238E27FC236}">
                <a16:creationId xmlns:a16="http://schemas.microsoft.com/office/drawing/2014/main" id="{10A6F325-F6BC-4027-9CB1-9CDF74B1664F}"/>
              </a:ext>
            </a:extLst>
          </p:cNvPr>
          <p:cNvSpPr/>
          <p:nvPr/>
        </p:nvSpPr>
        <p:spPr>
          <a:xfrm>
            <a:off x="3733800" y="1076779"/>
            <a:ext cx="304800" cy="2921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1</a:t>
            </a:r>
            <a:endParaRPr lang="en-US" dirty="0"/>
          </a:p>
        </p:txBody>
      </p:sp>
      <p:sp>
        <p:nvSpPr>
          <p:cNvPr id="17" name="Oval 16">
            <a:extLst>
              <a:ext uri="{FF2B5EF4-FFF2-40B4-BE49-F238E27FC236}">
                <a16:creationId xmlns:a16="http://schemas.microsoft.com/office/drawing/2014/main" id="{6AA181C3-B12C-49BE-9173-7FC9AC35AD73}"/>
              </a:ext>
            </a:extLst>
          </p:cNvPr>
          <p:cNvSpPr/>
          <p:nvPr/>
        </p:nvSpPr>
        <p:spPr>
          <a:xfrm>
            <a:off x="152400" y="1752600"/>
            <a:ext cx="304800" cy="2921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2</a:t>
            </a:r>
            <a:endParaRPr lang="en-US" dirty="0"/>
          </a:p>
        </p:txBody>
      </p:sp>
      <p:sp>
        <p:nvSpPr>
          <p:cNvPr id="10" name="Oval 9">
            <a:extLst>
              <a:ext uri="{FF2B5EF4-FFF2-40B4-BE49-F238E27FC236}">
                <a16:creationId xmlns:a16="http://schemas.microsoft.com/office/drawing/2014/main" id="{06296395-0D13-4B5B-9FFC-740FE8C6DA8B}"/>
              </a:ext>
            </a:extLst>
          </p:cNvPr>
          <p:cNvSpPr/>
          <p:nvPr/>
        </p:nvSpPr>
        <p:spPr>
          <a:xfrm>
            <a:off x="3146766" y="1888839"/>
            <a:ext cx="304800" cy="2921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3</a:t>
            </a:r>
            <a:endParaRPr lang="en-US" dirty="0"/>
          </a:p>
        </p:txBody>
      </p:sp>
      <p:sp>
        <p:nvSpPr>
          <p:cNvPr id="11" name="Oval 10">
            <a:extLst>
              <a:ext uri="{FF2B5EF4-FFF2-40B4-BE49-F238E27FC236}">
                <a16:creationId xmlns:a16="http://schemas.microsoft.com/office/drawing/2014/main" id="{F0295CFB-2B3A-4E49-9913-0F8262C8E21A}"/>
              </a:ext>
            </a:extLst>
          </p:cNvPr>
          <p:cNvSpPr/>
          <p:nvPr/>
        </p:nvSpPr>
        <p:spPr>
          <a:xfrm>
            <a:off x="5105400" y="3758270"/>
            <a:ext cx="304800" cy="2921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4</a:t>
            </a:r>
            <a:endParaRPr lang="en-US" dirty="0"/>
          </a:p>
        </p:txBody>
      </p:sp>
      <p:sp>
        <p:nvSpPr>
          <p:cNvPr id="12" name="Oval 11">
            <a:extLst>
              <a:ext uri="{FF2B5EF4-FFF2-40B4-BE49-F238E27FC236}">
                <a16:creationId xmlns:a16="http://schemas.microsoft.com/office/drawing/2014/main" id="{74EE4986-7EC9-4EBE-8BDF-F2C5DF81C34D}"/>
              </a:ext>
            </a:extLst>
          </p:cNvPr>
          <p:cNvSpPr/>
          <p:nvPr/>
        </p:nvSpPr>
        <p:spPr>
          <a:xfrm>
            <a:off x="4724400" y="1888839"/>
            <a:ext cx="304800" cy="2921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5</a:t>
            </a:r>
            <a:endParaRPr lang="en-US" dirty="0"/>
          </a:p>
        </p:txBody>
      </p:sp>
    </p:spTree>
    <p:extLst>
      <p:ext uri="{BB962C8B-B14F-4D97-AF65-F5344CB8AC3E}">
        <p14:creationId xmlns:p14="http://schemas.microsoft.com/office/powerpoint/2010/main" val="244951922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04EDF41-9722-4432-A36A-61CF24224AFB}"/>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0" y="1264173"/>
            <a:ext cx="9144000" cy="5212827"/>
          </a:xfrm>
          <a:prstGeom prst="rect">
            <a:avLst/>
          </a:prstGeom>
        </p:spPr>
      </p:pic>
      <p:sp>
        <p:nvSpPr>
          <p:cNvPr id="2" name="Title 1">
            <a:extLst>
              <a:ext uri="{FF2B5EF4-FFF2-40B4-BE49-F238E27FC236}">
                <a16:creationId xmlns:a16="http://schemas.microsoft.com/office/drawing/2014/main" id="{002CA179-9BD8-4D5B-9215-1E5EE7303662}"/>
              </a:ext>
            </a:extLst>
          </p:cNvPr>
          <p:cNvSpPr>
            <a:spLocks noGrp="1"/>
          </p:cNvSpPr>
          <p:nvPr>
            <p:ph type="title"/>
          </p:nvPr>
        </p:nvSpPr>
        <p:spPr/>
        <p:txBody>
          <a:bodyPr/>
          <a:lstStyle/>
          <a:p>
            <a:r>
              <a:rPr lang="en-US" dirty="0" err="1"/>
              <a:t>Backward.ipynb</a:t>
            </a:r>
            <a:r>
              <a:rPr lang="en-US" dirty="0"/>
              <a:t> 4/4</a:t>
            </a:r>
          </a:p>
        </p:txBody>
      </p:sp>
      <p:sp>
        <p:nvSpPr>
          <p:cNvPr id="4" name="Date Placeholder 3">
            <a:extLst>
              <a:ext uri="{FF2B5EF4-FFF2-40B4-BE49-F238E27FC236}">
                <a16:creationId xmlns:a16="http://schemas.microsoft.com/office/drawing/2014/main" id="{91C01632-A964-45BF-A6A3-2F6AF2955A68}"/>
              </a:ext>
            </a:extLst>
          </p:cNvPr>
          <p:cNvSpPr>
            <a:spLocks noGrp="1"/>
          </p:cNvSpPr>
          <p:nvPr>
            <p:ph type="dt" sz="half" idx="10"/>
          </p:nvPr>
        </p:nvSpPr>
        <p:spPr/>
        <p:txBody>
          <a:bodyPr/>
          <a:lstStyle/>
          <a:p>
            <a:r>
              <a:rPr lang="en-US"/>
              <a:t>João Felipe Pimentel</a:t>
            </a:r>
            <a:endParaRPr lang="pt-BR" dirty="0"/>
          </a:p>
        </p:txBody>
      </p:sp>
      <p:sp>
        <p:nvSpPr>
          <p:cNvPr id="5" name="Footer Placeholder 4">
            <a:extLst>
              <a:ext uri="{FF2B5EF4-FFF2-40B4-BE49-F238E27FC236}">
                <a16:creationId xmlns:a16="http://schemas.microsoft.com/office/drawing/2014/main" id="{938192F5-4344-4B6E-AC2D-5C3821A10CB5}"/>
              </a:ext>
            </a:extLst>
          </p:cNvPr>
          <p:cNvSpPr>
            <a:spLocks noGrp="1"/>
          </p:cNvSpPr>
          <p:nvPr>
            <p:ph type="ftr" sz="quarter" idx="11"/>
          </p:nvPr>
        </p:nvSpPr>
        <p:spPr/>
        <p:txBody>
          <a:bodyPr/>
          <a:lstStyle/>
          <a:p>
            <a:r>
              <a:rPr lang="en-US"/>
              <a:t>Ferramenta de Snowballing</a:t>
            </a:r>
            <a:endParaRPr lang="pt-BR" dirty="0"/>
          </a:p>
        </p:txBody>
      </p:sp>
      <p:sp>
        <p:nvSpPr>
          <p:cNvPr id="6" name="Slide Number Placeholder 5">
            <a:extLst>
              <a:ext uri="{FF2B5EF4-FFF2-40B4-BE49-F238E27FC236}">
                <a16:creationId xmlns:a16="http://schemas.microsoft.com/office/drawing/2014/main" id="{24C4F88D-35CD-42BA-8875-541C4F2270B0}"/>
              </a:ext>
            </a:extLst>
          </p:cNvPr>
          <p:cNvSpPr>
            <a:spLocks noGrp="1"/>
          </p:cNvSpPr>
          <p:nvPr>
            <p:ph type="sldNum" sz="quarter" idx="12"/>
          </p:nvPr>
        </p:nvSpPr>
        <p:spPr/>
        <p:txBody>
          <a:bodyPr/>
          <a:lstStyle/>
          <a:p>
            <a:fld id="{0AAA623A-5D3C-471A-939B-3DC944CAB218}" type="slidenum">
              <a:rPr lang="pt-BR" smtClean="0"/>
              <a:pPr/>
              <a:t>42</a:t>
            </a:fld>
            <a:endParaRPr lang="pt-BR"/>
          </a:p>
        </p:txBody>
      </p:sp>
    </p:spTree>
    <p:extLst>
      <p:ext uri="{BB962C8B-B14F-4D97-AF65-F5344CB8AC3E}">
        <p14:creationId xmlns:p14="http://schemas.microsoft.com/office/powerpoint/2010/main" val="351582783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07DF0B-BB16-407F-B3E3-36F3970137AC}"/>
              </a:ext>
            </a:extLst>
          </p:cNvPr>
          <p:cNvSpPr>
            <a:spLocks noGrp="1"/>
          </p:cNvSpPr>
          <p:nvPr>
            <p:ph type="title"/>
          </p:nvPr>
        </p:nvSpPr>
        <p:spPr/>
        <p:txBody>
          <a:bodyPr/>
          <a:lstStyle/>
          <a:p>
            <a:r>
              <a:rPr lang="en-US"/>
              <a:t>Project Structure</a:t>
            </a:r>
          </a:p>
        </p:txBody>
      </p:sp>
      <p:sp>
        <p:nvSpPr>
          <p:cNvPr id="4" name="Date Placeholder 3">
            <a:extLst>
              <a:ext uri="{FF2B5EF4-FFF2-40B4-BE49-F238E27FC236}">
                <a16:creationId xmlns:a16="http://schemas.microsoft.com/office/drawing/2014/main" id="{B122B9F8-8C40-4B8B-8666-D973A843D1ED}"/>
              </a:ext>
            </a:extLst>
          </p:cNvPr>
          <p:cNvSpPr>
            <a:spLocks noGrp="1"/>
          </p:cNvSpPr>
          <p:nvPr>
            <p:ph type="dt" sz="half" idx="10"/>
          </p:nvPr>
        </p:nvSpPr>
        <p:spPr/>
        <p:txBody>
          <a:bodyPr/>
          <a:lstStyle/>
          <a:p>
            <a:r>
              <a:rPr lang="en-US"/>
              <a:t>João Felipe Pimentel</a:t>
            </a:r>
            <a:endParaRPr lang="pt-BR" dirty="0"/>
          </a:p>
        </p:txBody>
      </p:sp>
      <p:sp>
        <p:nvSpPr>
          <p:cNvPr id="5" name="Footer Placeholder 4">
            <a:extLst>
              <a:ext uri="{FF2B5EF4-FFF2-40B4-BE49-F238E27FC236}">
                <a16:creationId xmlns:a16="http://schemas.microsoft.com/office/drawing/2014/main" id="{14E44D9B-625A-4B21-9774-7B34F571F556}"/>
              </a:ext>
            </a:extLst>
          </p:cNvPr>
          <p:cNvSpPr>
            <a:spLocks noGrp="1"/>
          </p:cNvSpPr>
          <p:nvPr>
            <p:ph type="ftr" sz="quarter" idx="11"/>
          </p:nvPr>
        </p:nvSpPr>
        <p:spPr/>
        <p:txBody>
          <a:bodyPr/>
          <a:lstStyle/>
          <a:p>
            <a:r>
              <a:rPr lang="en-US"/>
              <a:t>Ferramenta de Snowballing</a:t>
            </a:r>
            <a:endParaRPr lang="pt-BR" dirty="0"/>
          </a:p>
        </p:txBody>
      </p:sp>
      <p:sp>
        <p:nvSpPr>
          <p:cNvPr id="6" name="Slide Number Placeholder 5">
            <a:extLst>
              <a:ext uri="{FF2B5EF4-FFF2-40B4-BE49-F238E27FC236}">
                <a16:creationId xmlns:a16="http://schemas.microsoft.com/office/drawing/2014/main" id="{645055A7-8757-473D-8050-CA10B33FE11F}"/>
              </a:ext>
            </a:extLst>
          </p:cNvPr>
          <p:cNvSpPr>
            <a:spLocks noGrp="1"/>
          </p:cNvSpPr>
          <p:nvPr>
            <p:ph type="sldNum" sz="quarter" idx="12"/>
          </p:nvPr>
        </p:nvSpPr>
        <p:spPr/>
        <p:txBody>
          <a:bodyPr/>
          <a:lstStyle/>
          <a:p>
            <a:fld id="{0AAA623A-5D3C-471A-939B-3DC944CAB218}" type="slidenum">
              <a:rPr lang="pt-BR" smtClean="0"/>
              <a:pPr/>
              <a:t>43</a:t>
            </a:fld>
            <a:endParaRPr lang="pt-BR"/>
          </a:p>
        </p:txBody>
      </p:sp>
      <p:sp>
        <p:nvSpPr>
          <p:cNvPr id="8" name="TextBox 7">
            <a:extLst>
              <a:ext uri="{FF2B5EF4-FFF2-40B4-BE49-F238E27FC236}">
                <a16:creationId xmlns:a16="http://schemas.microsoft.com/office/drawing/2014/main" id="{DCD5C754-DA42-4891-A055-620AF3BF04A0}"/>
              </a:ext>
            </a:extLst>
          </p:cNvPr>
          <p:cNvSpPr txBox="1"/>
          <p:nvPr/>
        </p:nvSpPr>
        <p:spPr>
          <a:xfrm>
            <a:off x="504335" y="1070030"/>
            <a:ext cx="4814716" cy="461665"/>
          </a:xfrm>
          <a:prstGeom prst="rect">
            <a:avLst/>
          </a:prstGeom>
          <a:noFill/>
        </p:spPr>
        <p:txBody>
          <a:bodyPr wrap="none" rtlCol="0">
            <a:spAutoFit/>
          </a:bodyPr>
          <a:lstStyle/>
          <a:p>
            <a:r>
              <a:rPr lang="en-US" sz="2400">
                <a:solidFill>
                  <a:schemeClr val="accent4"/>
                </a:solidFill>
              </a:rPr>
              <a:t>database</a:t>
            </a:r>
            <a:r>
              <a:rPr lang="en-US" sz="2400"/>
              <a:t>  -  Snowballing data storage</a:t>
            </a:r>
          </a:p>
        </p:txBody>
      </p:sp>
      <p:sp>
        <p:nvSpPr>
          <p:cNvPr id="14" name="TextBox 13">
            <a:extLst>
              <a:ext uri="{FF2B5EF4-FFF2-40B4-BE49-F238E27FC236}">
                <a16:creationId xmlns:a16="http://schemas.microsoft.com/office/drawing/2014/main" id="{E8D7C2F3-996C-4E48-8B33-19E9F034CFDC}"/>
              </a:ext>
            </a:extLst>
          </p:cNvPr>
          <p:cNvSpPr txBox="1"/>
          <p:nvPr/>
        </p:nvSpPr>
        <p:spPr>
          <a:xfrm>
            <a:off x="504335" y="1559995"/>
            <a:ext cx="3528595" cy="461665"/>
          </a:xfrm>
          <a:prstGeom prst="rect">
            <a:avLst/>
          </a:prstGeom>
          <a:noFill/>
        </p:spPr>
        <p:txBody>
          <a:bodyPr wrap="none" rtlCol="0">
            <a:spAutoFit/>
          </a:bodyPr>
          <a:lstStyle/>
          <a:p>
            <a:r>
              <a:rPr lang="en-US" sz="2400">
                <a:solidFill>
                  <a:schemeClr val="accent4"/>
                </a:solidFill>
              </a:rPr>
              <a:t>files</a:t>
            </a:r>
            <a:r>
              <a:rPr lang="en-US" sz="2400"/>
              <a:t>  -  Papers’ PDF storage</a:t>
            </a:r>
          </a:p>
        </p:txBody>
      </p:sp>
      <p:sp>
        <p:nvSpPr>
          <p:cNvPr id="15" name="TextBox 14">
            <a:extLst>
              <a:ext uri="{FF2B5EF4-FFF2-40B4-BE49-F238E27FC236}">
                <a16:creationId xmlns:a16="http://schemas.microsoft.com/office/drawing/2014/main" id="{BCA9A583-FEE6-4D4D-9906-D55FB26BBE34}"/>
              </a:ext>
            </a:extLst>
          </p:cNvPr>
          <p:cNvSpPr txBox="1"/>
          <p:nvPr/>
        </p:nvSpPr>
        <p:spPr>
          <a:xfrm>
            <a:off x="504335" y="2049960"/>
            <a:ext cx="4305089" cy="461665"/>
          </a:xfrm>
          <a:prstGeom prst="rect">
            <a:avLst/>
          </a:prstGeom>
          <a:noFill/>
        </p:spPr>
        <p:txBody>
          <a:bodyPr wrap="none" rtlCol="0">
            <a:spAutoFit/>
          </a:bodyPr>
          <a:lstStyle/>
          <a:p>
            <a:r>
              <a:rPr lang="en-US" sz="2400">
                <a:solidFill>
                  <a:schemeClr val="bg2">
                    <a:lumMod val="50000"/>
                  </a:schemeClr>
                </a:solidFill>
              </a:rPr>
              <a:t>notebooks</a:t>
            </a:r>
            <a:r>
              <a:rPr lang="en-US" sz="2400"/>
              <a:t>  -  Analysis Notebooks</a:t>
            </a:r>
          </a:p>
        </p:txBody>
      </p:sp>
      <p:sp>
        <p:nvSpPr>
          <p:cNvPr id="16" name="TextBox 15">
            <a:extLst>
              <a:ext uri="{FF2B5EF4-FFF2-40B4-BE49-F238E27FC236}">
                <a16:creationId xmlns:a16="http://schemas.microsoft.com/office/drawing/2014/main" id="{658BFA63-0E12-473E-A1EF-F0C66A490861}"/>
              </a:ext>
            </a:extLst>
          </p:cNvPr>
          <p:cNvSpPr txBox="1"/>
          <p:nvPr/>
        </p:nvSpPr>
        <p:spPr>
          <a:xfrm>
            <a:off x="504335" y="2539925"/>
            <a:ext cx="7802136" cy="461665"/>
          </a:xfrm>
          <a:prstGeom prst="rect">
            <a:avLst/>
          </a:prstGeom>
          <a:noFill/>
        </p:spPr>
        <p:txBody>
          <a:bodyPr wrap="none" rtlCol="0">
            <a:spAutoFit/>
          </a:bodyPr>
          <a:lstStyle/>
          <a:p>
            <a:r>
              <a:rPr lang="en-US" sz="2400" dirty="0"/>
              <a:t>.</a:t>
            </a:r>
            <a:r>
              <a:rPr lang="en-US" sz="2400" dirty="0" err="1"/>
              <a:t>gitignore</a:t>
            </a:r>
            <a:r>
              <a:rPr lang="en-US" sz="2400" dirty="0"/>
              <a:t>  -  Ignores the files directory and Python cache files</a:t>
            </a:r>
          </a:p>
        </p:txBody>
      </p:sp>
      <p:sp>
        <p:nvSpPr>
          <p:cNvPr id="17" name="TextBox 16">
            <a:extLst>
              <a:ext uri="{FF2B5EF4-FFF2-40B4-BE49-F238E27FC236}">
                <a16:creationId xmlns:a16="http://schemas.microsoft.com/office/drawing/2014/main" id="{45C0D631-F92E-4ACE-BCC1-ABE3841F5C4A}"/>
              </a:ext>
            </a:extLst>
          </p:cNvPr>
          <p:cNvSpPr txBox="1"/>
          <p:nvPr/>
        </p:nvSpPr>
        <p:spPr>
          <a:xfrm>
            <a:off x="504335" y="3029890"/>
            <a:ext cx="6517682" cy="461665"/>
          </a:xfrm>
          <a:prstGeom prst="rect">
            <a:avLst/>
          </a:prstGeom>
          <a:noFill/>
        </p:spPr>
        <p:txBody>
          <a:bodyPr wrap="none" rtlCol="0">
            <a:spAutoFit/>
          </a:bodyPr>
          <a:lstStyle/>
          <a:p>
            <a:r>
              <a:rPr lang="en-US" sz="2400" dirty="0" err="1">
                <a:solidFill>
                  <a:schemeClr val="accent6"/>
                </a:solidFill>
              </a:rPr>
              <a:t>Backward.ipynb</a:t>
            </a:r>
            <a:r>
              <a:rPr lang="en-US" sz="2400" dirty="0">
                <a:solidFill>
                  <a:schemeClr val="accent6"/>
                </a:solidFill>
              </a:rPr>
              <a:t>  </a:t>
            </a:r>
            <a:r>
              <a:rPr lang="en-US" sz="2400" dirty="0"/>
              <a:t>-  Supports Backward Snowballing</a:t>
            </a:r>
          </a:p>
        </p:txBody>
      </p:sp>
      <p:sp>
        <p:nvSpPr>
          <p:cNvPr id="18" name="TextBox 17">
            <a:extLst>
              <a:ext uri="{FF2B5EF4-FFF2-40B4-BE49-F238E27FC236}">
                <a16:creationId xmlns:a16="http://schemas.microsoft.com/office/drawing/2014/main" id="{F00F6AD5-832A-47FE-BB44-47CCFA5CF3DD}"/>
              </a:ext>
            </a:extLst>
          </p:cNvPr>
          <p:cNvSpPr txBox="1"/>
          <p:nvPr/>
        </p:nvSpPr>
        <p:spPr>
          <a:xfrm>
            <a:off x="504335" y="3519855"/>
            <a:ext cx="6166303" cy="461665"/>
          </a:xfrm>
          <a:prstGeom prst="rect">
            <a:avLst/>
          </a:prstGeom>
          <a:noFill/>
        </p:spPr>
        <p:txBody>
          <a:bodyPr wrap="none" rtlCol="0">
            <a:spAutoFit/>
          </a:bodyPr>
          <a:lstStyle/>
          <a:p>
            <a:r>
              <a:rPr lang="en-US" sz="2400" dirty="0" err="1">
                <a:solidFill>
                  <a:schemeClr val="accent6"/>
                </a:solidFill>
              </a:rPr>
              <a:t>Forward.ipynb</a:t>
            </a:r>
            <a:r>
              <a:rPr lang="en-US" sz="2400" dirty="0">
                <a:solidFill>
                  <a:schemeClr val="accent6"/>
                </a:solidFill>
              </a:rPr>
              <a:t>  </a:t>
            </a:r>
            <a:r>
              <a:rPr lang="en-US" sz="2400" dirty="0"/>
              <a:t>-  Supports Forward Snowballing</a:t>
            </a:r>
          </a:p>
        </p:txBody>
      </p:sp>
      <p:sp>
        <p:nvSpPr>
          <p:cNvPr id="19" name="TextBox 18">
            <a:extLst>
              <a:ext uri="{FF2B5EF4-FFF2-40B4-BE49-F238E27FC236}">
                <a16:creationId xmlns:a16="http://schemas.microsoft.com/office/drawing/2014/main" id="{7123717B-DCBD-442A-A968-BC715F664EC2}"/>
              </a:ext>
            </a:extLst>
          </p:cNvPr>
          <p:cNvSpPr txBox="1"/>
          <p:nvPr/>
        </p:nvSpPr>
        <p:spPr>
          <a:xfrm>
            <a:off x="504335" y="4009820"/>
            <a:ext cx="5889048" cy="461665"/>
          </a:xfrm>
          <a:prstGeom prst="rect">
            <a:avLst/>
          </a:prstGeom>
          <a:noFill/>
        </p:spPr>
        <p:txBody>
          <a:bodyPr wrap="none" rtlCol="0">
            <a:spAutoFit/>
          </a:bodyPr>
          <a:lstStyle/>
          <a:p>
            <a:r>
              <a:rPr lang="en-US" sz="2400" dirty="0" err="1">
                <a:solidFill>
                  <a:schemeClr val="accent6"/>
                </a:solidFill>
              </a:rPr>
              <a:t>Index.ipynb</a:t>
            </a:r>
            <a:r>
              <a:rPr lang="en-US" sz="2400" dirty="0">
                <a:solidFill>
                  <a:schemeClr val="accent6"/>
                </a:solidFill>
              </a:rPr>
              <a:t>  </a:t>
            </a:r>
            <a:r>
              <a:rPr lang="en-US" sz="2400" dirty="0"/>
              <a:t>-  Describes the Project Structure</a:t>
            </a:r>
          </a:p>
        </p:txBody>
      </p:sp>
      <p:sp>
        <p:nvSpPr>
          <p:cNvPr id="20" name="TextBox 19">
            <a:extLst>
              <a:ext uri="{FF2B5EF4-FFF2-40B4-BE49-F238E27FC236}">
                <a16:creationId xmlns:a16="http://schemas.microsoft.com/office/drawing/2014/main" id="{927A3F41-0645-4761-9C3A-A89D69FBEAA8}"/>
              </a:ext>
            </a:extLst>
          </p:cNvPr>
          <p:cNvSpPr txBox="1"/>
          <p:nvPr/>
        </p:nvSpPr>
        <p:spPr>
          <a:xfrm>
            <a:off x="504335" y="4499785"/>
            <a:ext cx="7623754" cy="461665"/>
          </a:xfrm>
          <a:prstGeom prst="rect">
            <a:avLst/>
          </a:prstGeom>
          <a:noFill/>
        </p:spPr>
        <p:txBody>
          <a:bodyPr wrap="none" rtlCol="0">
            <a:spAutoFit/>
          </a:bodyPr>
          <a:lstStyle/>
          <a:p>
            <a:r>
              <a:rPr lang="en-US" sz="2400" dirty="0" err="1">
                <a:solidFill>
                  <a:schemeClr val="accent6"/>
                </a:solidFill>
              </a:rPr>
              <a:t>Insert.ipynb</a:t>
            </a:r>
            <a:r>
              <a:rPr lang="en-US" sz="2400" dirty="0">
                <a:solidFill>
                  <a:schemeClr val="accent6"/>
                </a:solidFill>
              </a:rPr>
              <a:t>  </a:t>
            </a:r>
            <a:r>
              <a:rPr lang="en-US" sz="2400" dirty="0"/>
              <a:t>-  Supports the insertion of papers from </a:t>
            </a:r>
            <a:r>
              <a:rPr lang="en-US" sz="2400" dirty="0" err="1"/>
              <a:t>BibTex</a:t>
            </a:r>
            <a:endParaRPr lang="en-US" sz="2400" dirty="0"/>
          </a:p>
        </p:txBody>
      </p:sp>
      <p:sp>
        <p:nvSpPr>
          <p:cNvPr id="21" name="TextBox 20">
            <a:extLst>
              <a:ext uri="{FF2B5EF4-FFF2-40B4-BE49-F238E27FC236}">
                <a16:creationId xmlns:a16="http://schemas.microsoft.com/office/drawing/2014/main" id="{FA6A17D0-767A-46ED-9B3C-0400874B0819}"/>
              </a:ext>
            </a:extLst>
          </p:cNvPr>
          <p:cNvSpPr txBox="1"/>
          <p:nvPr/>
        </p:nvSpPr>
        <p:spPr>
          <a:xfrm>
            <a:off x="504335" y="4989750"/>
            <a:ext cx="6736075" cy="461665"/>
          </a:xfrm>
          <a:prstGeom prst="rect">
            <a:avLst/>
          </a:prstGeom>
          <a:noFill/>
        </p:spPr>
        <p:txBody>
          <a:bodyPr wrap="none" rtlCol="0">
            <a:spAutoFit/>
          </a:bodyPr>
          <a:lstStyle/>
          <a:p>
            <a:r>
              <a:rPr lang="en-US" sz="2400" dirty="0" err="1">
                <a:solidFill>
                  <a:schemeClr val="accent6"/>
                </a:solidFill>
              </a:rPr>
              <a:t>Progress.ipynb</a:t>
            </a:r>
            <a:r>
              <a:rPr lang="en-US" sz="2400" dirty="0">
                <a:solidFill>
                  <a:schemeClr val="accent6"/>
                </a:solidFill>
              </a:rPr>
              <a:t>  </a:t>
            </a:r>
            <a:r>
              <a:rPr lang="en-US" sz="2400" dirty="0"/>
              <a:t>-  Monitors the Snowballing progress</a:t>
            </a:r>
          </a:p>
        </p:txBody>
      </p:sp>
      <p:sp>
        <p:nvSpPr>
          <p:cNvPr id="22" name="TextBox 21">
            <a:extLst>
              <a:ext uri="{FF2B5EF4-FFF2-40B4-BE49-F238E27FC236}">
                <a16:creationId xmlns:a16="http://schemas.microsoft.com/office/drawing/2014/main" id="{00B5C7F7-4297-4A9C-8DFF-DFB189F47881}"/>
              </a:ext>
            </a:extLst>
          </p:cNvPr>
          <p:cNvSpPr txBox="1"/>
          <p:nvPr/>
        </p:nvSpPr>
        <p:spPr>
          <a:xfrm>
            <a:off x="504335" y="5479715"/>
            <a:ext cx="8742458" cy="461665"/>
          </a:xfrm>
          <a:prstGeom prst="rect">
            <a:avLst/>
          </a:prstGeom>
          <a:noFill/>
        </p:spPr>
        <p:txBody>
          <a:bodyPr wrap="none" rtlCol="0">
            <a:spAutoFit/>
          </a:bodyPr>
          <a:lstStyle/>
          <a:p>
            <a:r>
              <a:rPr lang="en-US" sz="2400" dirty="0" err="1">
                <a:solidFill>
                  <a:schemeClr val="accent6"/>
                </a:solidFill>
              </a:rPr>
              <a:t>SearchScholar.ipynb</a:t>
            </a:r>
            <a:r>
              <a:rPr lang="en-US" sz="2400" dirty="0">
                <a:solidFill>
                  <a:schemeClr val="accent6"/>
                </a:solidFill>
              </a:rPr>
              <a:t>  </a:t>
            </a:r>
            <a:r>
              <a:rPr lang="en-US" sz="2400" dirty="0"/>
              <a:t>-  Supports the insertion of papers from Scholar</a:t>
            </a:r>
          </a:p>
        </p:txBody>
      </p:sp>
      <p:sp>
        <p:nvSpPr>
          <p:cNvPr id="23" name="TextBox 22">
            <a:extLst>
              <a:ext uri="{FF2B5EF4-FFF2-40B4-BE49-F238E27FC236}">
                <a16:creationId xmlns:a16="http://schemas.microsoft.com/office/drawing/2014/main" id="{567635A7-BA2E-49EB-B099-32EFF5715488}"/>
              </a:ext>
            </a:extLst>
          </p:cNvPr>
          <p:cNvSpPr txBox="1"/>
          <p:nvPr/>
        </p:nvSpPr>
        <p:spPr>
          <a:xfrm>
            <a:off x="504335" y="5969679"/>
            <a:ext cx="6858096" cy="461665"/>
          </a:xfrm>
          <a:prstGeom prst="rect">
            <a:avLst/>
          </a:prstGeom>
          <a:noFill/>
        </p:spPr>
        <p:txBody>
          <a:bodyPr wrap="none" rtlCol="0">
            <a:spAutoFit/>
          </a:bodyPr>
          <a:lstStyle/>
          <a:p>
            <a:r>
              <a:rPr lang="en-US" sz="2400" dirty="0" err="1">
                <a:solidFill>
                  <a:schemeClr val="accent6"/>
                </a:solidFill>
              </a:rPr>
              <a:t>Validate.ipynb</a:t>
            </a:r>
            <a:r>
              <a:rPr lang="en-US" sz="2400" dirty="0">
                <a:solidFill>
                  <a:schemeClr val="accent6"/>
                </a:solidFill>
              </a:rPr>
              <a:t>  </a:t>
            </a:r>
            <a:r>
              <a:rPr lang="en-US" sz="2400" dirty="0"/>
              <a:t>-  Validates and updates the insertions</a:t>
            </a:r>
          </a:p>
        </p:txBody>
      </p:sp>
      <p:pic>
        <p:nvPicPr>
          <p:cNvPr id="27" name="Picture 26">
            <a:extLst>
              <a:ext uri="{FF2B5EF4-FFF2-40B4-BE49-F238E27FC236}">
                <a16:creationId xmlns:a16="http://schemas.microsoft.com/office/drawing/2014/main" id="{5A63757B-A21C-4457-BF8B-DA0FA2FECDFA}"/>
              </a:ext>
            </a:extLst>
          </p:cNvPr>
          <p:cNvPicPr>
            <a:picLocks noChangeAspect="1"/>
          </p:cNvPicPr>
          <p:nvPr/>
        </p:nvPicPr>
        <p:blipFill>
          <a:blip r:embed="rId2"/>
          <a:stretch>
            <a:fillRect/>
          </a:stretch>
        </p:blipFill>
        <p:spPr>
          <a:xfrm>
            <a:off x="158911" y="1093307"/>
            <a:ext cx="344186" cy="415109"/>
          </a:xfrm>
          <a:prstGeom prst="rect">
            <a:avLst/>
          </a:prstGeom>
        </p:spPr>
      </p:pic>
      <p:pic>
        <p:nvPicPr>
          <p:cNvPr id="28" name="Picture 27">
            <a:extLst>
              <a:ext uri="{FF2B5EF4-FFF2-40B4-BE49-F238E27FC236}">
                <a16:creationId xmlns:a16="http://schemas.microsoft.com/office/drawing/2014/main" id="{5DF4E7AE-5C8A-4C64-B90A-DA0A2FBAF67E}"/>
              </a:ext>
            </a:extLst>
          </p:cNvPr>
          <p:cNvPicPr>
            <a:picLocks noChangeAspect="1"/>
          </p:cNvPicPr>
          <p:nvPr/>
        </p:nvPicPr>
        <p:blipFill>
          <a:blip r:embed="rId2"/>
          <a:stretch>
            <a:fillRect/>
          </a:stretch>
        </p:blipFill>
        <p:spPr>
          <a:xfrm>
            <a:off x="158911" y="1570946"/>
            <a:ext cx="344186" cy="415109"/>
          </a:xfrm>
          <a:prstGeom prst="rect">
            <a:avLst/>
          </a:prstGeom>
        </p:spPr>
      </p:pic>
      <p:pic>
        <p:nvPicPr>
          <p:cNvPr id="29" name="Picture 28">
            <a:extLst>
              <a:ext uri="{FF2B5EF4-FFF2-40B4-BE49-F238E27FC236}">
                <a16:creationId xmlns:a16="http://schemas.microsoft.com/office/drawing/2014/main" id="{40B44B74-FC5B-4EDD-84BC-2BDE623ABAC0}"/>
              </a:ext>
            </a:extLst>
          </p:cNvPr>
          <p:cNvPicPr>
            <a:picLocks noChangeAspect="1"/>
          </p:cNvPicPr>
          <p:nvPr/>
        </p:nvPicPr>
        <p:blipFill>
          <a:blip r:embed="rId2"/>
          <a:stretch>
            <a:fillRect/>
          </a:stretch>
        </p:blipFill>
        <p:spPr>
          <a:xfrm>
            <a:off x="158911" y="2048585"/>
            <a:ext cx="344186" cy="415109"/>
          </a:xfrm>
          <a:prstGeom prst="rect">
            <a:avLst/>
          </a:prstGeom>
        </p:spPr>
      </p:pic>
      <p:pic>
        <p:nvPicPr>
          <p:cNvPr id="2054" name="Picture 6" descr="Imagem relacionada">
            <a:extLst>
              <a:ext uri="{FF2B5EF4-FFF2-40B4-BE49-F238E27FC236}">
                <a16:creationId xmlns:a16="http://schemas.microsoft.com/office/drawing/2014/main" id="{D2A91440-2487-492D-9AF7-13F10D71AC2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088" y="3035081"/>
            <a:ext cx="457832" cy="457832"/>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6" descr="Imagem relacionada">
            <a:extLst>
              <a:ext uri="{FF2B5EF4-FFF2-40B4-BE49-F238E27FC236}">
                <a16:creationId xmlns:a16="http://schemas.microsoft.com/office/drawing/2014/main" id="{029A3EF1-462F-48F6-B97B-6F59A9DE234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088" y="3524013"/>
            <a:ext cx="457832" cy="457832"/>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6" descr="Imagem relacionada">
            <a:extLst>
              <a:ext uri="{FF2B5EF4-FFF2-40B4-BE49-F238E27FC236}">
                <a16:creationId xmlns:a16="http://schemas.microsoft.com/office/drawing/2014/main" id="{25350035-959D-4039-99AE-CC281014B2D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088" y="4012945"/>
            <a:ext cx="457832" cy="457832"/>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6" descr="Imagem relacionada">
            <a:extLst>
              <a:ext uri="{FF2B5EF4-FFF2-40B4-BE49-F238E27FC236}">
                <a16:creationId xmlns:a16="http://schemas.microsoft.com/office/drawing/2014/main" id="{6C6557BD-2B51-48E9-88F8-E6354D3788D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088" y="4990809"/>
            <a:ext cx="457832" cy="457832"/>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6" descr="Imagem relacionada">
            <a:extLst>
              <a:ext uri="{FF2B5EF4-FFF2-40B4-BE49-F238E27FC236}">
                <a16:creationId xmlns:a16="http://schemas.microsoft.com/office/drawing/2014/main" id="{C967B6F7-4F7D-49FC-A8A1-574A3B76D56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088" y="4501877"/>
            <a:ext cx="457832" cy="457832"/>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6" descr="Imagem relacionada">
            <a:extLst>
              <a:ext uri="{FF2B5EF4-FFF2-40B4-BE49-F238E27FC236}">
                <a16:creationId xmlns:a16="http://schemas.microsoft.com/office/drawing/2014/main" id="{51C478C5-0790-48DD-8D62-1090ABDC1EE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088" y="5968672"/>
            <a:ext cx="457832" cy="457832"/>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6" descr="Imagem relacionada">
            <a:extLst>
              <a:ext uri="{FF2B5EF4-FFF2-40B4-BE49-F238E27FC236}">
                <a16:creationId xmlns:a16="http://schemas.microsoft.com/office/drawing/2014/main" id="{A9F6D40A-65FA-4BC8-B6C7-6B33BDDB0B6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088" y="5479741"/>
            <a:ext cx="457832" cy="457832"/>
          </a:xfrm>
          <a:prstGeom prst="rect">
            <a:avLst/>
          </a:prstGeom>
          <a:noFill/>
          <a:extLst>
            <a:ext uri="{909E8E84-426E-40DD-AFC4-6F175D3DCCD1}">
              <a14:hiddenFill xmlns:a14="http://schemas.microsoft.com/office/drawing/2010/main">
                <a:solidFill>
                  <a:srgbClr val="FFFFFF"/>
                </a:solidFill>
              </a14:hiddenFill>
            </a:ext>
          </a:extLst>
        </p:spPr>
      </p:pic>
      <p:pic>
        <p:nvPicPr>
          <p:cNvPr id="2048" name="Picture 2047">
            <a:extLst>
              <a:ext uri="{FF2B5EF4-FFF2-40B4-BE49-F238E27FC236}">
                <a16:creationId xmlns:a16="http://schemas.microsoft.com/office/drawing/2014/main" id="{2EC09B5C-507F-4C31-9914-E9AAD43CFDE6}"/>
              </a:ext>
            </a:extLst>
          </p:cNvPr>
          <p:cNvPicPr>
            <a:picLocks noChangeAspect="1"/>
          </p:cNvPicPr>
          <p:nvPr/>
        </p:nvPicPr>
        <p:blipFill>
          <a:blip r:embed="rId4"/>
          <a:stretch>
            <a:fillRect/>
          </a:stretch>
        </p:blipFill>
        <p:spPr>
          <a:xfrm>
            <a:off x="156825" y="2572346"/>
            <a:ext cx="348358" cy="415109"/>
          </a:xfrm>
          <a:prstGeom prst="rect">
            <a:avLst/>
          </a:prstGeom>
        </p:spPr>
      </p:pic>
      <p:sp>
        <p:nvSpPr>
          <p:cNvPr id="30" name="Rectangle 29">
            <a:extLst>
              <a:ext uri="{FF2B5EF4-FFF2-40B4-BE49-F238E27FC236}">
                <a16:creationId xmlns:a16="http://schemas.microsoft.com/office/drawing/2014/main" id="{F084A539-6EB7-474D-9AA6-C8F5F06FE724}"/>
              </a:ext>
            </a:extLst>
          </p:cNvPr>
          <p:cNvSpPr/>
          <p:nvPr/>
        </p:nvSpPr>
        <p:spPr>
          <a:xfrm>
            <a:off x="102089" y="5943600"/>
            <a:ext cx="8939824" cy="476398"/>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53271817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7E1E1-C37F-4404-B56A-D7E9BC76AF46}"/>
              </a:ext>
            </a:extLst>
          </p:cNvPr>
          <p:cNvSpPr>
            <a:spLocks noGrp="1"/>
          </p:cNvSpPr>
          <p:nvPr>
            <p:ph type="title"/>
          </p:nvPr>
        </p:nvSpPr>
        <p:spPr/>
        <p:txBody>
          <a:bodyPr/>
          <a:lstStyle/>
          <a:p>
            <a:r>
              <a:rPr lang="en-US" dirty="0" err="1"/>
              <a:t>Validate.ipynb</a:t>
            </a:r>
            <a:r>
              <a:rPr lang="en-US" dirty="0"/>
              <a:t> 1/3</a:t>
            </a:r>
          </a:p>
        </p:txBody>
      </p:sp>
      <p:sp>
        <p:nvSpPr>
          <p:cNvPr id="3" name="Content Placeholder 2">
            <a:extLst>
              <a:ext uri="{FF2B5EF4-FFF2-40B4-BE49-F238E27FC236}">
                <a16:creationId xmlns:a16="http://schemas.microsoft.com/office/drawing/2014/main" id="{F361E18B-FE23-44DF-93F2-537C121170F6}"/>
              </a:ext>
            </a:extLst>
          </p:cNvPr>
          <p:cNvSpPr>
            <a:spLocks noGrp="1"/>
          </p:cNvSpPr>
          <p:nvPr>
            <p:ph idx="1"/>
          </p:nvPr>
        </p:nvSpPr>
        <p:spPr>
          <a:xfrm>
            <a:off x="1524000" y="1628800"/>
            <a:ext cx="7368480" cy="4608512"/>
          </a:xfrm>
        </p:spPr>
        <p:txBody>
          <a:bodyPr>
            <a:normAutofit fontScale="77500" lnSpcReduction="20000"/>
          </a:bodyPr>
          <a:lstStyle/>
          <a:p>
            <a:r>
              <a:rPr lang="en-US" dirty="0"/>
              <a:t>Checks for place1</a:t>
            </a:r>
          </a:p>
          <a:p>
            <a:r>
              <a:rPr lang="en-US" dirty="0"/>
              <a:t>Checks for Work type</a:t>
            </a:r>
          </a:p>
          <a:p>
            <a:r>
              <a:rPr lang="en-US" dirty="0"/>
              <a:t>Checks for </a:t>
            </a:r>
            <a:r>
              <a:rPr lang="en-US" dirty="0" err="1"/>
              <a:t>WorkUnrelated</a:t>
            </a:r>
            <a:r>
              <a:rPr lang="en-US" dirty="0"/>
              <a:t> without “due=”</a:t>
            </a:r>
          </a:p>
          <a:p>
            <a:r>
              <a:rPr lang="en-US" dirty="0"/>
              <a:t>Checks for names ending with “.”</a:t>
            </a:r>
          </a:p>
          <a:p>
            <a:r>
              <a:rPr lang="en-US" dirty="0"/>
              <a:t>Verifies author format</a:t>
            </a:r>
          </a:p>
          <a:p>
            <a:r>
              <a:rPr lang="en-US" dirty="0"/>
              <a:t>Checks for non-</a:t>
            </a:r>
            <a:r>
              <a:rPr lang="en-US" dirty="0" err="1"/>
              <a:t>existente</a:t>
            </a:r>
            <a:r>
              <a:rPr lang="en-US" dirty="0"/>
              <a:t> files</a:t>
            </a:r>
          </a:p>
          <a:p>
            <a:r>
              <a:rPr lang="en-US" dirty="0"/>
              <a:t>Checks for </a:t>
            </a:r>
            <a:r>
              <a:rPr lang="en-US" dirty="0" err="1"/>
              <a:t>WorkNoFile</a:t>
            </a:r>
            <a:r>
              <a:rPr lang="en-US" dirty="0"/>
              <a:t> without “request”</a:t>
            </a:r>
          </a:p>
          <a:p>
            <a:r>
              <a:rPr lang="en-US" dirty="0"/>
              <a:t>Updates papers with data from scholar</a:t>
            </a:r>
          </a:p>
          <a:p>
            <a:r>
              <a:rPr lang="en-US" dirty="0"/>
              <a:t>Validates forward snowballing data</a:t>
            </a:r>
          </a:p>
          <a:p>
            <a:r>
              <a:rPr lang="en-US" dirty="0"/>
              <a:t>Check for </a:t>
            </a:r>
            <a:r>
              <a:rPr lang="en-US" dirty="0" err="1"/>
              <a:t>WorkSnowball</a:t>
            </a:r>
            <a:r>
              <a:rPr lang="en-US" dirty="0"/>
              <a:t> without alerts</a:t>
            </a:r>
          </a:p>
          <a:p>
            <a:r>
              <a:rPr lang="en-US" dirty="0"/>
              <a:t>Check for dash in the attributes “pp”, “volume”, “number”</a:t>
            </a:r>
          </a:p>
          <a:p>
            <a:endParaRPr lang="en-US" dirty="0"/>
          </a:p>
        </p:txBody>
      </p:sp>
      <p:sp>
        <p:nvSpPr>
          <p:cNvPr id="4" name="Date Placeholder 3">
            <a:extLst>
              <a:ext uri="{FF2B5EF4-FFF2-40B4-BE49-F238E27FC236}">
                <a16:creationId xmlns:a16="http://schemas.microsoft.com/office/drawing/2014/main" id="{3BDDF34D-2A86-4D0F-BED6-9F7822C5C3F2}"/>
              </a:ext>
            </a:extLst>
          </p:cNvPr>
          <p:cNvSpPr>
            <a:spLocks noGrp="1"/>
          </p:cNvSpPr>
          <p:nvPr>
            <p:ph type="dt" sz="half" idx="10"/>
          </p:nvPr>
        </p:nvSpPr>
        <p:spPr/>
        <p:txBody>
          <a:bodyPr/>
          <a:lstStyle/>
          <a:p>
            <a:r>
              <a:rPr lang="en-US"/>
              <a:t>João Felipe Pimentel</a:t>
            </a:r>
            <a:endParaRPr lang="pt-BR" dirty="0"/>
          </a:p>
        </p:txBody>
      </p:sp>
      <p:sp>
        <p:nvSpPr>
          <p:cNvPr id="5" name="Footer Placeholder 4">
            <a:extLst>
              <a:ext uri="{FF2B5EF4-FFF2-40B4-BE49-F238E27FC236}">
                <a16:creationId xmlns:a16="http://schemas.microsoft.com/office/drawing/2014/main" id="{D6532A75-50EF-4E36-B367-85B382A3C661}"/>
              </a:ext>
            </a:extLst>
          </p:cNvPr>
          <p:cNvSpPr>
            <a:spLocks noGrp="1"/>
          </p:cNvSpPr>
          <p:nvPr>
            <p:ph type="ftr" sz="quarter" idx="11"/>
          </p:nvPr>
        </p:nvSpPr>
        <p:spPr/>
        <p:txBody>
          <a:bodyPr/>
          <a:lstStyle/>
          <a:p>
            <a:r>
              <a:rPr lang="en-US"/>
              <a:t>Ferramenta de Snowballing</a:t>
            </a:r>
            <a:endParaRPr lang="pt-BR" dirty="0"/>
          </a:p>
        </p:txBody>
      </p:sp>
      <p:sp>
        <p:nvSpPr>
          <p:cNvPr id="6" name="Slide Number Placeholder 5">
            <a:extLst>
              <a:ext uri="{FF2B5EF4-FFF2-40B4-BE49-F238E27FC236}">
                <a16:creationId xmlns:a16="http://schemas.microsoft.com/office/drawing/2014/main" id="{929DE072-50F5-4262-A923-98D7A7CBF6E6}"/>
              </a:ext>
            </a:extLst>
          </p:cNvPr>
          <p:cNvSpPr>
            <a:spLocks noGrp="1"/>
          </p:cNvSpPr>
          <p:nvPr>
            <p:ph type="sldNum" sz="quarter" idx="12"/>
          </p:nvPr>
        </p:nvSpPr>
        <p:spPr/>
        <p:txBody>
          <a:bodyPr/>
          <a:lstStyle/>
          <a:p>
            <a:fld id="{0AAA623A-5D3C-471A-939B-3DC944CAB218}" type="slidenum">
              <a:rPr lang="pt-BR" smtClean="0"/>
              <a:pPr/>
              <a:t>44</a:t>
            </a:fld>
            <a:endParaRPr lang="pt-BR"/>
          </a:p>
        </p:txBody>
      </p:sp>
      <p:pic>
        <p:nvPicPr>
          <p:cNvPr id="7" name="Picture 6">
            <a:extLst>
              <a:ext uri="{FF2B5EF4-FFF2-40B4-BE49-F238E27FC236}">
                <a16:creationId xmlns:a16="http://schemas.microsoft.com/office/drawing/2014/main" id="{D8D0D607-C53E-44DE-999A-18C18A5461C3}"/>
              </a:ext>
            </a:extLst>
          </p:cNvPr>
          <p:cNvPicPr>
            <a:picLocks noChangeAspect="1"/>
          </p:cNvPicPr>
          <p:nvPr/>
        </p:nvPicPr>
        <p:blipFill>
          <a:blip r:embed="rId2"/>
          <a:stretch>
            <a:fillRect/>
          </a:stretch>
        </p:blipFill>
        <p:spPr>
          <a:xfrm>
            <a:off x="23874" y="18515"/>
            <a:ext cx="1456862" cy="6382285"/>
          </a:xfrm>
          <a:prstGeom prst="rect">
            <a:avLst/>
          </a:prstGeom>
        </p:spPr>
      </p:pic>
    </p:spTree>
    <p:extLst>
      <p:ext uri="{BB962C8B-B14F-4D97-AF65-F5344CB8AC3E}">
        <p14:creationId xmlns:p14="http://schemas.microsoft.com/office/powerpoint/2010/main" val="79521536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7E1E1-C37F-4404-B56A-D7E9BC76AF46}"/>
              </a:ext>
            </a:extLst>
          </p:cNvPr>
          <p:cNvSpPr>
            <a:spLocks noGrp="1"/>
          </p:cNvSpPr>
          <p:nvPr>
            <p:ph type="title"/>
          </p:nvPr>
        </p:nvSpPr>
        <p:spPr/>
        <p:txBody>
          <a:bodyPr/>
          <a:lstStyle/>
          <a:p>
            <a:r>
              <a:rPr lang="en-US" dirty="0" err="1"/>
              <a:t>Validate.ipynb</a:t>
            </a:r>
            <a:r>
              <a:rPr lang="en-US" dirty="0"/>
              <a:t> 1/3</a:t>
            </a:r>
          </a:p>
        </p:txBody>
      </p:sp>
      <p:sp>
        <p:nvSpPr>
          <p:cNvPr id="3" name="Content Placeholder 2">
            <a:extLst>
              <a:ext uri="{FF2B5EF4-FFF2-40B4-BE49-F238E27FC236}">
                <a16:creationId xmlns:a16="http://schemas.microsoft.com/office/drawing/2014/main" id="{F361E18B-FE23-44DF-93F2-537C121170F6}"/>
              </a:ext>
            </a:extLst>
          </p:cNvPr>
          <p:cNvSpPr>
            <a:spLocks noGrp="1"/>
          </p:cNvSpPr>
          <p:nvPr>
            <p:ph idx="1"/>
          </p:nvPr>
        </p:nvSpPr>
        <p:spPr>
          <a:xfrm>
            <a:off x="1524000" y="1628800"/>
            <a:ext cx="7368480" cy="4608512"/>
          </a:xfrm>
        </p:spPr>
        <p:txBody>
          <a:bodyPr>
            <a:normAutofit fontScale="77500" lnSpcReduction="20000"/>
          </a:bodyPr>
          <a:lstStyle/>
          <a:p>
            <a:r>
              <a:rPr lang="en-US" dirty="0"/>
              <a:t>Checks for place1</a:t>
            </a:r>
          </a:p>
          <a:p>
            <a:r>
              <a:rPr lang="en-US" dirty="0"/>
              <a:t>Checks for Work type</a:t>
            </a:r>
          </a:p>
          <a:p>
            <a:r>
              <a:rPr lang="en-US" dirty="0"/>
              <a:t>Checks for </a:t>
            </a:r>
            <a:r>
              <a:rPr lang="en-US" dirty="0" err="1"/>
              <a:t>WorkUnrelated</a:t>
            </a:r>
            <a:r>
              <a:rPr lang="en-US" dirty="0"/>
              <a:t> without “due=”</a:t>
            </a:r>
          </a:p>
          <a:p>
            <a:r>
              <a:rPr lang="en-US" dirty="0"/>
              <a:t>Checks for names ending with “.”</a:t>
            </a:r>
          </a:p>
          <a:p>
            <a:r>
              <a:rPr lang="en-US" dirty="0"/>
              <a:t>Verifies author format</a:t>
            </a:r>
          </a:p>
          <a:p>
            <a:r>
              <a:rPr lang="en-US" dirty="0"/>
              <a:t>Checks for non-</a:t>
            </a:r>
            <a:r>
              <a:rPr lang="en-US" dirty="0" err="1"/>
              <a:t>existente</a:t>
            </a:r>
            <a:r>
              <a:rPr lang="en-US" dirty="0"/>
              <a:t> files</a:t>
            </a:r>
          </a:p>
          <a:p>
            <a:r>
              <a:rPr lang="en-US" dirty="0"/>
              <a:t>Checks for </a:t>
            </a:r>
            <a:r>
              <a:rPr lang="en-US" dirty="0" err="1"/>
              <a:t>WorkNoFile</a:t>
            </a:r>
            <a:r>
              <a:rPr lang="en-US" dirty="0"/>
              <a:t> without “request”</a:t>
            </a:r>
          </a:p>
          <a:p>
            <a:r>
              <a:rPr lang="en-US" b="1" dirty="0"/>
              <a:t>Updates papers with data from scholar</a:t>
            </a:r>
          </a:p>
          <a:p>
            <a:r>
              <a:rPr lang="en-US" dirty="0"/>
              <a:t>Validates forward snowballing data</a:t>
            </a:r>
          </a:p>
          <a:p>
            <a:r>
              <a:rPr lang="en-US" dirty="0"/>
              <a:t>Check for </a:t>
            </a:r>
            <a:r>
              <a:rPr lang="en-US" dirty="0" err="1"/>
              <a:t>WorkSnowball</a:t>
            </a:r>
            <a:r>
              <a:rPr lang="en-US" dirty="0"/>
              <a:t> without alerts</a:t>
            </a:r>
          </a:p>
          <a:p>
            <a:r>
              <a:rPr lang="en-US" dirty="0"/>
              <a:t>Check for dash in the attributes “pp”, “volume”, “number”</a:t>
            </a:r>
          </a:p>
          <a:p>
            <a:endParaRPr lang="en-US" dirty="0"/>
          </a:p>
        </p:txBody>
      </p:sp>
      <p:sp>
        <p:nvSpPr>
          <p:cNvPr id="4" name="Date Placeholder 3">
            <a:extLst>
              <a:ext uri="{FF2B5EF4-FFF2-40B4-BE49-F238E27FC236}">
                <a16:creationId xmlns:a16="http://schemas.microsoft.com/office/drawing/2014/main" id="{3BDDF34D-2A86-4D0F-BED6-9F7822C5C3F2}"/>
              </a:ext>
            </a:extLst>
          </p:cNvPr>
          <p:cNvSpPr>
            <a:spLocks noGrp="1"/>
          </p:cNvSpPr>
          <p:nvPr>
            <p:ph type="dt" sz="half" idx="10"/>
          </p:nvPr>
        </p:nvSpPr>
        <p:spPr/>
        <p:txBody>
          <a:bodyPr/>
          <a:lstStyle/>
          <a:p>
            <a:r>
              <a:rPr lang="en-US"/>
              <a:t>João Felipe Pimentel</a:t>
            </a:r>
            <a:endParaRPr lang="pt-BR" dirty="0"/>
          </a:p>
        </p:txBody>
      </p:sp>
      <p:sp>
        <p:nvSpPr>
          <p:cNvPr id="5" name="Footer Placeholder 4">
            <a:extLst>
              <a:ext uri="{FF2B5EF4-FFF2-40B4-BE49-F238E27FC236}">
                <a16:creationId xmlns:a16="http://schemas.microsoft.com/office/drawing/2014/main" id="{D6532A75-50EF-4E36-B367-85B382A3C661}"/>
              </a:ext>
            </a:extLst>
          </p:cNvPr>
          <p:cNvSpPr>
            <a:spLocks noGrp="1"/>
          </p:cNvSpPr>
          <p:nvPr>
            <p:ph type="ftr" sz="quarter" idx="11"/>
          </p:nvPr>
        </p:nvSpPr>
        <p:spPr/>
        <p:txBody>
          <a:bodyPr/>
          <a:lstStyle/>
          <a:p>
            <a:r>
              <a:rPr lang="en-US"/>
              <a:t>Ferramenta de Snowballing</a:t>
            </a:r>
            <a:endParaRPr lang="pt-BR" dirty="0"/>
          </a:p>
        </p:txBody>
      </p:sp>
      <p:sp>
        <p:nvSpPr>
          <p:cNvPr id="6" name="Slide Number Placeholder 5">
            <a:extLst>
              <a:ext uri="{FF2B5EF4-FFF2-40B4-BE49-F238E27FC236}">
                <a16:creationId xmlns:a16="http://schemas.microsoft.com/office/drawing/2014/main" id="{929DE072-50F5-4262-A923-98D7A7CBF6E6}"/>
              </a:ext>
            </a:extLst>
          </p:cNvPr>
          <p:cNvSpPr>
            <a:spLocks noGrp="1"/>
          </p:cNvSpPr>
          <p:nvPr>
            <p:ph type="sldNum" sz="quarter" idx="12"/>
          </p:nvPr>
        </p:nvSpPr>
        <p:spPr/>
        <p:txBody>
          <a:bodyPr/>
          <a:lstStyle/>
          <a:p>
            <a:fld id="{0AAA623A-5D3C-471A-939B-3DC944CAB218}" type="slidenum">
              <a:rPr lang="pt-BR" smtClean="0"/>
              <a:pPr/>
              <a:t>45</a:t>
            </a:fld>
            <a:endParaRPr lang="pt-BR"/>
          </a:p>
        </p:txBody>
      </p:sp>
      <p:pic>
        <p:nvPicPr>
          <p:cNvPr id="7" name="Picture 6">
            <a:extLst>
              <a:ext uri="{FF2B5EF4-FFF2-40B4-BE49-F238E27FC236}">
                <a16:creationId xmlns:a16="http://schemas.microsoft.com/office/drawing/2014/main" id="{D8D0D607-C53E-44DE-999A-18C18A5461C3}"/>
              </a:ext>
            </a:extLst>
          </p:cNvPr>
          <p:cNvPicPr>
            <a:picLocks noChangeAspect="1"/>
          </p:cNvPicPr>
          <p:nvPr/>
        </p:nvPicPr>
        <p:blipFill>
          <a:blip r:embed="rId2"/>
          <a:stretch>
            <a:fillRect/>
          </a:stretch>
        </p:blipFill>
        <p:spPr>
          <a:xfrm>
            <a:off x="23874" y="18515"/>
            <a:ext cx="1456862" cy="6382285"/>
          </a:xfrm>
          <a:prstGeom prst="rect">
            <a:avLst/>
          </a:prstGeom>
        </p:spPr>
      </p:pic>
    </p:spTree>
    <p:extLst>
      <p:ext uri="{BB962C8B-B14F-4D97-AF65-F5344CB8AC3E}">
        <p14:creationId xmlns:p14="http://schemas.microsoft.com/office/powerpoint/2010/main" val="25162470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7E1E1-C37F-4404-B56A-D7E9BC76AF46}"/>
              </a:ext>
            </a:extLst>
          </p:cNvPr>
          <p:cNvSpPr>
            <a:spLocks noGrp="1"/>
          </p:cNvSpPr>
          <p:nvPr>
            <p:ph type="title"/>
          </p:nvPr>
        </p:nvSpPr>
        <p:spPr/>
        <p:txBody>
          <a:bodyPr/>
          <a:lstStyle/>
          <a:p>
            <a:r>
              <a:rPr lang="en-US" dirty="0" err="1"/>
              <a:t>Validate.ipynb</a:t>
            </a:r>
            <a:r>
              <a:rPr lang="en-US" dirty="0"/>
              <a:t> 2/3</a:t>
            </a:r>
          </a:p>
        </p:txBody>
      </p:sp>
      <p:sp>
        <p:nvSpPr>
          <p:cNvPr id="4" name="Date Placeholder 3">
            <a:extLst>
              <a:ext uri="{FF2B5EF4-FFF2-40B4-BE49-F238E27FC236}">
                <a16:creationId xmlns:a16="http://schemas.microsoft.com/office/drawing/2014/main" id="{3BDDF34D-2A86-4D0F-BED6-9F7822C5C3F2}"/>
              </a:ext>
            </a:extLst>
          </p:cNvPr>
          <p:cNvSpPr>
            <a:spLocks noGrp="1"/>
          </p:cNvSpPr>
          <p:nvPr>
            <p:ph type="dt" sz="half" idx="10"/>
          </p:nvPr>
        </p:nvSpPr>
        <p:spPr/>
        <p:txBody>
          <a:bodyPr/>
          <a:lstStyle/>
          <a:p>
            <a:r>
              <a:rPr lang="en-US"/>
              <a:t>João Felipe Pimentel</a:t>
            </a:r>
            <a:endParaRPr lang="pt-BR" dirty="0"/>
          </a:p>
        </p:txBody>
      </p:sp>
      <p:sp>
        <p:nvSpPr>
          <p:cNvPr id="5" name="Footer Placeholder 4">
            <a:extLst>
              <a:ext uri="{FF2B5EF4-FFF2-40B4-BE49-F238E27FC236}">
                <a16:creationId xmlns:a16="http://schemas.microsoft.com/office/drawing/2014/main" id="{D6532A75-50EF-4E36-B367-85B382A3C661}"/>
              </a:ext>
            </a:extLst>
          </p:cNvPr>
          <p:cNvSpPr>
            <a:spLocks noGrp="1"/>
          </p:cNvSpPr>
          <p:nvPr>
            <p:ph type="ftr" sz="quarter" idx="11"/>
          </p:nvPr>
        </p:nvSpPr>
        <p:spPr/>
        <p:txBody>
          <a:bodyPr/>
          <a:lstStyle/>
          <a:p>
            <a:r>
              <a:rPr lang="en-US"/>
              <a:t>Ferramenta de Snowballing</a:t>
            </a:r>
            <a:endParaRPr lang="pt-BR" dirty="0"/>
          </a:p>
        </p:txBody>
      </p:sp>
      <p:sp>
        <p:nvSpPr>
          <p:cNvPr id="6" name="Slide Number Placeholder 5">
            <a:extLst>
              <a:ext uri="{FF2B5EF4-FFF2-40B4-BE49-F238E27FC236}">
                <a16:creationId xmlns:a16="http://schemas.microsoft.com/office/drawing/2014/main" id="{929DE072-50F5-4262-A923-98D7A7CBF6E6}"/>
              </a:ext>
            </a:extLst>
          </p:cNvPr>
          <p:cNvSpPr>
            <a:spLocks noGrp="1"/>
          </p:cNvSpPr>
          <p:nvPr>
            <p:ph type="sldNum" sz="quarter" idx="12"/>
          </p:nvPr>
        </p:nvSpPr>
        <p:spPr/>
        <p:txBody>
          <a:bodyPr/>
          <a:lstStyle/>
          <a:p>
            <a:fld id="{0AAA623A-5D3C-471A-939B-3DC944CAB218}" type="slidenum">
              <a:rPr lang="pt-BR" smtClean="0"/>
              <a:pPr/>
              <a:t>46</a:t>
            </a:fld>
            <a:endParaRPr lang="pt-BR"/>
          </a:p>
        </p:txBody>
      </p:sp>
      <p:pic>
        <p:nvPicPr>
          <p:cNvPr id="11" name="Picture 10">
            <a:extLst>
              <a:ext uri="{FF2B5EF4-FFF2-40B4-BE49-F238E27FC236}">
                <a16:creationId xmlns:a16="http://schemas.microsoft.com/office/drawing/2014/main" id="{C34AE89E-8E07-4218-BCA2-CF1CF47B615B}"/>
              </a:ext>
            </a:extLst>
          </p:cNvPr>
          <p:cNvPicPr>
            <a:picLocks noChangeAspect="1"/>
          </p:cNvPicPr>
          <p:nvPr/>
        </p:nvPicPr>
        <p:blipFill>
          <a:blip r:embed="rId2"/>
          <a:stretch>
            <a:fillRect/>
          </a:stretch>
        </p:blipFill>
        <p:spPr>
          <a:xfrm>
            <a:off x="2366" y="1527909"/>
            <a:ext cx="9144000" cy="3802182"/>
          </a:xfrm>
          <a:prstGeom prst="rect">
            <a:avLst/>
          </a:prstGeom>
        </p:spPr>
      </p:pic>
    </p:spTree>
    <p:extLst>
      <p:ext uri="{BB962C8B-B14F-4D97-AF65-F5344CB8AC3E}">
        <p14:creationId xmlns:p14="http://schemas.microsoft.com/office/powerpoint/2010/main" val="124447871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7E1E1-C37F-4404-B56A-D7E9BC76AF46}"/>
              </a:ext>
            </a:extLst>
          </p:cNvPr>
          <p:cNvSpPr>
            <a:spLocks noGrp="1"/>
          </p:cNvSpPr>
          <p:nvPr>
            <p:ph type="title"/>
          </p:nvPr>
        </p:nvSpPr>
        <p:spPr/>
        <p:txBody>
          <a:bodyPr/>
          <a:lstStyle/>
          <a:p>
            <a:r>
              <a:rPr lang="en-US" dirty="0" err="1"/>
              <a:t>Validate.ipynb</a:t>
            </a:r>
            <a:r>
              <a:rPr lang="en-US" dirty="0"/>
              <a:t> 3/3</a:t>
            </a:r>
          </a:p>
        </p:txBody>
      </p:sp>
      <p:sp>
        <p:nvSpPr>
          <p:cNvPr id="4" name="Date Placeholder 3">
            <a:extLst>
              <a:ext uri="{FF2B5EF4-FFF2-40B4-BE49-F238E27FC236}">
                <a16:creationId xmlns:a16="http://schemas.microsoft.com/office/drawing/2014/main" id="{3BDDF34D-2A86-4D0F-BED6-9F7822C5C3F2}"/>
              </a:ext>
            </a:extLst>
          </p:cNvPr>
          <p:cNvSpPr>
            <a:spLocks noGrp="1"/>
          </p:cNvSpPr>
          <p:nvPr>
            <p:ph type="dt" sz="half" idx="10"/>
          </p:nvPr>
        </p:nvSpPr>
        <p:spPr/>
        <p:txBody>
          <a:bodyPr/>
          <a:lstStyle/>
          <a:p>
            <a:r>
              <a:rPr lang="en-US"/>
              <a:t>João Felipe Pimentel</a:t>
            </a:r>
            <a:endParaRPr lang="pt-BR" dirty="0"/>
          </a:p>
        </p:txBody>
      </p:sp>
      <p:sp>
        <p:nvSpPr>
          <p:cNvPr id="5" name="Footer Placeholder 4">
            <a:extLst>
              <a:ext uri="{FF2B5EF4-FFF2-40B4-BE49-F238E27FC236}">
                <a16:creationId xmlns:a16="http://schemas.microsoft.com/office/drawing/2014/main" id="{D6532A75-50EF-4E36-B367-85B382A3C661}"/>
              </a:ext>
            </a:extLst>
          </p:cNvPr>
          <p:cNvSpPr>
            <a:spLocks noGrp="1"/>
          </p:cNvSpPr>
          <p:nvPr>
            <p:ph type="ftr" sz="quarter" idx="11"/>
          </p:nvPr>
        </p:nvSpPr>
        <p:spPr/>
        <p:txBody>
          <a:bodyPr/>
          <a:lstStyle/>
          <a:p>
            <a:r>
              <a:rPr lang="en-US"/>
              <a:t>Ferramenta de Snowballing</a:t>
            </a:r>
            <a:endParaRPr lang="pt-BR" dirty="0"/>
          </a:p>
        </p:txBody>
      </p:sp>
      <p:sp>
        <p:nvSpPr>
          <p:cNvPr id="6" name="Slide Number Placeholder 5">
            <a:extLst>
              <a:ext uri="{FF2B5EF4-FFF2-40B4-BE49-F238E27FC236}">
                <a16:creationId xmlns:a16="http://schemas.microsoft.com/office/drawing/2014/main" id="{929DE072-50F5-4262-A923-98D7A7CBF6E6}"/>
              </a:ext>
            </a:extLst>
          </p:cNvPr>
          <p:cNvSpPr>
            <a:spLocks noGrp="1"/>
          </p:cNvSpPr>
          <p:nvPr>
            <p:ph type="sldNum" sz="quarter" idx="12"/>
          </p:nvPr>
        </p:nvSpPr>
        <p:spPr/>
        <p:txBody>
          <a:bodyPr/>
          <a:lstStyle/>
          <a:p>
            <a:fld id="{0AAA623A-5D3C-471A-939B-3DC944CAB218}" type="slidenum">
              <a:rPr lang="pt-BR" smtClean="0"/>
              <a:pPr/>
              <a:t>47</a:t>
            </a:fld>
            <a:endParaRPr lang="pt-BR"/>
          </a:p>
        </p:txBody>
      </p:sp>
      <p:pic>
        <p:nvPicPr>
          <p:cNvPr id="7" name="Picture 6">
            <a:extLst>
              <a:ext uri="{FF2B5EF4-FFF2-40B4-BE49-F238E27FC236}">
                <a16:creationId xmlns:a16="http://schemas.microsoft.com/office/drawing/2014/main" id="{826716AC-4D7A-4653-A438-A2F3520C5B7C}"/>
              </a:ext>
            </a:extLst>
          </p:cNvPr>
          <p:cNvPicPr>
            <a:picLocks noChangeAspect="1"/>
          </p:cNvPicPr>
          <p:nvPr/>
        </p:nvPicPr>
        <p:blipFill>
          <a:blip r:embed="rId2"/>
          <a:stretch>
            <a:fillRect/>
          </a:stretch>
        </p:blipFill>
        <p:spPr>
          <a:xfrm>
            <a:off x="457200" y="1277294"/>
            <a:ext cx="7962900" cy="5207069"/>
          </a:xfrm>
          <a:prstGeom prst="rect">
            <a:avLst/>
          </a:prstGeom>
        </p:spPr>
      </p:pic>
      <p:sp>
        <p:nvSpPr>
          <p:cNvPr id="9" name="Oval 8">
            <a:extLst>
              <a:ext uri="{FF2B5EF4-FFF2-40B4-BE49-F238E27FC236}">
                <a16:creationId xmlns:a16="http://schemas.microsoft.com/office/drawing/2014/main" id="{CE2E2F4B-A1B0-44A9-BFF6-06B4DA02442B}"/>
              </a:ext>
            </a:extLst>
          </p:cNvPr>
          <p:cNvSpPr/>
          <p:nvPr/>
        </p:nvSpPr>
        <p:spPr>
          <a:xfrm>
            <a:off x="571500" y="1524000"/>
            <a:ext cx="304800" cy="2921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1</a:t>
            </a:r>
            <a:endParaRPr lang="en-US" dirty="0"/>
          </a:p>
        </p:txBody>
      </p:sp>
      <p:sp>
        <p:nvSpPr>
          <p:cNvPr id="10" name="Oval 9">
            <a:extLst>
              <a:ext uri="{FF2B5EF4-FFF2-40B4-BE49-F238E27FC236}">
                <a16:creationId xmlns:a16="http://schemas.microsoft.com/office/drawing/2014/main" id="{ACDE2E1E-BE37-4495-8ABB-74518DE19A49}"/>
              </a:ext>
            </a:extLst>
          </p:cNvPr>
          <p:cNvSpPr/>
          <p:nvPr/>
        </p:nvSpPr>
        <p:spPr>
          <a:xfrm>
            <a:off x="3657600" y="1636799"/>
            <a:ext cx="304800" cy="2921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2</a:t>
            </a:r>
            <a:endParaRPr lang="en-US" dirty="0"/>
          </a:p>
        </p:txBody>
      </p:sp>
      <p:sp>
        <p:nvSpPr>
          <p:cNvPr id="12" name="Oval 11">
            <a:extLst>
              <a:ext uri="{FF2B5EF4-FFF2-40B4-BE49-F238E27FC236}">
                <a16:creationId xmlns:a16="http://schemas.microsoft.com/office/drawing/2014/main" id="{CD54C72E-49CD-4F94-A519-5D28AAE74449}"/>
              </a:ext>
            </a:extLst>
          </p:cNvPr>
          <p:cNvSpPr/>
          <p:nvPr/>
        </p:nvSpPr>
        <p:spPr>
          <a:xfrm>
            <a:off x="557420" y="5255002"/>
            <a:ext cx="304800" cy="2921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3</a:t>
            </a:r>
            <a:endParaRPr lang="en-US" dirty="0"/>
          </a:p>
        </p:txBody>
      </p:sp>
      <p:sp>
        <p:nvSpPr>
          <p:cNvPr id="13" name="Oval 12">
            <a:extLst>
              <a:ext uri="{FF2B5EF4-FFF2-40B4-BE49-F238E27FC236}">
                <a16:creationId xmlns:a16="http://schemas.microsoft.com/office/drawing/2014/main" id="{8E72E5B9-0A63-4A28-AA9D-3151E5BE5BEE}"/>
              </a:ext>
            </a:extLst>
          </p:cNvPr>
          <p:cNvSpPr/>
          <p:nvPr/>
        </p:nvSpPr>
        <p:spPr>
          <a:xfrm>
            <a:off x="5105400" y="1633331"/>
            <a:ext cx="304800" cy="2921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4</a:t>
            </a:r>
            <a:endParaRPr lang="en-US" dirty="0"/>
          </a:p>
        </p:txBody>
      </p:sp>
      <p:sp>
        <p:nvSpPr>
          <p:cNvPr id="17" name="Oval 16">
            <a:extLst>
              <a:ext uri="{FF2B5EF4-FFF2-40B4-BE49-F238E27FC236}">
                <a16:creationId xmlns:a16="http://schemas.microsoft.com/office/drawing/2014/main" id="{E2B33293-2025-4BFE-B60E-7FF60526B2A5}"/>
              </a:ext>
            </a:extLst>
          </p:cNvPr>
          <p:cNvSpPr/>
          <p:nvPr/>
        </p:nvSpPr>
        <p:spPr>
          <a:xfrm>
            <a:off x="557420" y="5647758"/>
            <a:ext cx="304800" cy="2921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5</a:t>
            </a:r>
            <a:endParaRPr lang="en-US" dirty="0"/>
          </a:p>
        </p:txBody>
      </p:sp>
    </p:spTree>
    <p:extLst>
      <p:ext uri="{BB962C8B-B14F-4D97-AF65-F5344CB8AC3E}">
        <p14:creationId xmlns:p14="http://schemas.microsoft.com/office/powerpoint/2010/main" val="49983901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7E1E1-C37F-4404-B56A-D7E9BC76AF46}"/>
              </a:ext>
            </a:extLst>
          </p:cNvPr>
          <p:cNvSpPr>
            <a:spLocks noGrp="1"/>
          </p:cNvSpPr>
          <p:nvPr>
            <p:ph type="title"/>
          </p:nvPr>
        </p:nvSpPr>
        <p:spPr/>
        <p:txBody>
          <a:bodyPr/>
          <a:lstStyle/>
          <a:p>
            <a:r>
              <a:rPr lang="en-US" dirty="0" err="1"/>
              <a:t>Validate.ipynb</a:t>
            </a:r>
            <a:r>
              <a:rPr lang="en-US" dirty="0"/>
              <a:t> 3/3</a:t>
            </a:r>
          </a:p>
        </p:txBody>
      </p:sp>
      <p:sp>
        <p:nvSpPr>
          <p:cNvPr id="4" name="Date Placeholder 3">
            <a:extLst>
              <a:ext uri="{FF2B5EF4-FFF2-40B4-BE49-F238E27FC236}">
                <a16:creationId xmlns:a16="http://schemas.microsoft.com/office/drawing/2014/main" id="{3BDDF34D-2A86-4D0F-BED6-9F7822C5C3F2}"/>
              </a:ext>
            </a:extLst>
          </p:cNvPr>
          <p:cNvSpPr>
            <a:spLocks noGrp="1"/>
          </p:cNvSpPr>
          <p:nvPr>
            <p:ph type="dt" sz="half" idx="10"/>
          </p:nvPr>
        </p:nvSpPr>
        <p:spPr/>
        <p:txBody>
          <a:bodyPr/>
          <a:lstStyle/>
          <a:p>
            <a:r>
              <a:rPr lang="en-US"/>
              <a:t>João Felipe Pimentel</a:t>
            </a:r>
            <a:endParaRPr lang="pt-BR" dirty="0"/>
          </a:p>
        </p:txBody>
      </p:sp>
      <p:sp>
        <p:nvSpPr>
          <p:cNvPr id="5" name="Footer Placeholder 4">
            <a:extLst>
              <a:ext uri="{FF2B5EF4-FFF2-40B4-BE49-F238E27FC236}">
                <a16:creationId xmlns:a16="http://schemas.microsoft.com/office/drawing/2014/main" id="{D6532A75-50EF-4E36-B367-85B382A3C661}"/>
              </a:ext>
            </a:extLst>
          </p:cNvPr>
          <p:cNvSpPr>
            <a:spLocks noGrp="1"/>
          </p:cNvSpPr>
          <p:nvPr>
            <p:ph type="ftr" sz="quarter" idx="11"/>
          </p:nvPr>
        </p:nvSpPr>
        <p:spPr/>
        <p:txBody>
          <a:bodyPr/>
          <a:lstStyle/>
          <a:p>
            <a:r>
              <a:rPr lang="en-US"/>
              <a:t>Ferramenta de Snowballing</a:t>
            </a:r>
            <a:endParaRPr lang="pt-BR" dirty="0"/>
          </a:p>
        </p:txBody>
      </p:sp>
      <p:sp>
        <p:nvSpPr>
          <p:cNvPr id="6" name="Slide Number Placeholder 5">
            <a:extLst>
              <a:ext uri="{FF2B5EF4-FFF2-40B4-BE49-F238E27FC236}">
                <a16:creationId xmlns:a16="http://schemas.microsoft.com/office/drawing/2014/main" id="{929DE072-50F5-4262-A923-98D7A7CBF6E6}"/>
              </a:ext>
            </a:extLst>
          </p:cNvPr>
          <p:cNvSpPr>
            <a:spLocks noGrp="1"/>
          </p:cNvSpPr>
          <p:nvPr>
            <p:ph type="sldNum" sz="quarter" idx="12"/>
          </p:nvPr>
        </p:nvSpPr>
        <p:spPr/>
        <p:txBody>
          <a:bodyPr/>
          <a:lstStyle/>
          <a:p>
            <a:fld id="{0AAA623A-5D3C-471A-939B-3DC944CAB218}" type="slidenum">
              <a:rPr lang="pt-BR" smtClean="0"/>
              <a:pPr/>
              <a:t>48</a:t>
            </a:fld>
            <a:endParaRPr lang="pt-BR"/>
          </a:p>
        </p:txBody>
      </p:sp>
      <p:pic>
        <p:nvPicPr>
          <p:cNvPr id="7" name="Picture 6">
            <a:extLst>
              <a:ext uri="{FF2B5EF4-FFF2-40B4-BE49-F238E27FC236}">
                <a16:creationId xmlns:a16="http://schemas.microsoft.com/office/drawing/2014/main" id="{826716AC-4D7A-4653-A438-A2F3520C5B7C}"/>
              </a:ext>
            </a:extLst>
          </p:cNvPr>
          <p:cNvPicPr>
            <a:picLocks noChangeAspect="1"/>
          </p:cNvPicPr>
          <p:nvPr/>
        </p:nvPicPr>
        <p:blipFill>
          <a:blip r:embed="rId2"/>
          <a:stretch>
            <a:fillRect/>
          </a:stretch>
        </p:blipFill>
        <p:spPr>
          <a:xfrm>
            <a:off x="457200" y="1277294"/>
            <a:ext cx="7962900" cy="5207069"/>
          </a:xfrm>
          <a:prstGeom prst="rect">
            <a:avLst/>
          </a:prstGeom>
        </p:spPr>
      </p:pic>
      <p:sp>
        <p:nvSpPr>
          <p:cNvPr id="9" name="Oval 8">
            <a:extLst>
              <a:ext uri="{FF2B5EF4-FFF2-40B4-BE49-F238E27FC236}">
                <a16:creationId xmlns:a16="http://schemas.microsoft.com/office/drawing/2014/main" id="{CE2E2F4B-A1B0-44A9-BFF6-06B4DA02442B}"/>
              </a:ext>
            </a:extLst>
          </p:cNvPr>
          <p:cNvSpPr/>
          <p:nvPr/>
        </p:nvSpPr>
        <p:spPr>
          <a:xfrm>
            <a:off x="571500" y="1524000"/>
            <a:ext cx="304800" cy="2921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1</a:t>
            </a:r>
            <a:endParaRPr lang="en-US" dirty="0"/>
          </a:p>
        </p:txBody>
      </p:sp>
      <p:sp>
        <p:nvSpPr>
          <p:cNvPr id="10" name="Oval 9">
            <a:extLst>
              <a:ext uri="{FF2B5EF4-FFF2-40B4-BE49-F238E27FC236}">
                <a16:creationId xmlns:a16="http://schemas.microsoft.com/office/drawing/2014/main" id="{ACDE2E1E-BE37-4495-8ABB-74518DE19A49}"/>
              </a:ext>
            </a:extLst>
          </p:cNvPr>
          <p:cNvSpPr/>
          <p:nvPr/>
        </p:nvSpPr>
        <p:spPr>
          <a:xfrm>
            <a:off x="3657600" y="1636799"/>
            <a:ext cx="304800" cy="2921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2</a:t>
            </a:r>
            <a:endParaRPr lang="en-US" dirty="0"/>
          </a:p>
        </p:txBody>
      </p:sp>
      <p:sp>
        <p:nvSpPr>
          <p:cNvPr id="12" name="Oval 11">
            <a:extLst>
              <a:ext uri="{FF2B5EF4-FFF2-40B4-BE49-F238E27FC236}">
                <a16:creationId xmlns:a16="http://schemas.microsoft.com/office/drawing/2014/main" id="{CD54C72E-49CD-4F94-A519-5D28AAE74449}"/>
              </a:ext>
            </a:extLst>
          </p:cNvPr>
          <p:cNvSpPr/>
          <p:nvPr/>
        </p:nvSpPr>
        <p:spPr>
          <a:xfrm>
            <a:off x="557420" y="5255002"/>
            <a:ext cx="304800" cy="2921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3</a:t>
            </a:r>
            <a:endParaRPr lang="en-US" dirty="0"/>
          </a:p>
        </p:txBody>
      </p:sp>
      <p:sp>
        <p:nvSpPr>
          <p:cNvPr id="13" name="Oval 12">
            <a:extLst>
              <a:ext uri="{FF2B5EF4-FFF2-40B4-BE49-F238E27FC236}">
                <a16:creationId xmlns:a16="http://schemas.microsoft.com/office/drawing/2014/main" id="{8E72E5B9-0A63-4A28-AA9D-3151E5BE5BEE}"/>
              </a:ext>
            </a:extLst>
          </p:cNvPr>
          <p:cNvSpPr/>
          <p:nvPr/>
        </p:nvSpPr>
        <p:spPr>
          <a:xfrm>
            <a:off x="5105400" y="1633331"/>
            <a:ext cx="304800" cy="2921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4</a:t>
            </a:r>
            <a:endParaRPr lang="en-US" dirty="0"/>
          </a:p>
        </p:txBody>
      </p:sp>
      <p:sp>
        <p:nvSpPr>
          <p:cNvPr id="17" name="Oval 16">
            <a:extLst>
              <a:ext uri="{FF2B5EF4-FFF2-40B4-BE49-F238E27FC236}">
                <a16:creationId xmlns:a16="http://schemas.microsoft.com/office/drawing/2014/main" id="{E2B33293-2025-4BFE-B60E-7FF60526B2A5}"/>
              </a:ext>
            </a:extLst>
          </p:cNvPr>
          <p:cNvSpPr/>
          <p:nvPr/>
        </p:nvSpPr>
        <p:spPr>
          <a:xfrm>
            <a:off x="557420" y="5647758"/>
            <a:ext cx="304800" cy="2921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5</a:t>
            </a:r>
            <a:endParaRPr lang="en-US" dirty="0"/>
          </a:p>
        </p:txBody>
      </p:sp>
      <p:sp>
        <p:nvSpPr>
          <p:cNvPr id="3" name="Rectangle 2">
            <a:extLst>
              <a:ext uri="{FF2B5EF4-FFF2-40B4-BE49-F238E27FC236}">
                <a16:creationId xmlns:a16="http://schemas.microsoft.com/office/drawing/2014/main" id="{796784B9-2C03-4669-91DA-F135A89620B6}"/>
              </a:ext>
            </a:extLst>
          </p:cNvPr>
          <p:cNvSpPr/>
          <p:nvPr/>
        </p:nvSpPr>
        <p:spPr>
          <a:xfrm>
            <a:off x="1219200" y="5791200"/>
            <a:ext cx="7301120" cy="14865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725902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07DF0B-BB16-407F-B3E3-36F3970137AC}"/>
              </a:ext>
            </a:extLst>
          </p:cNvPr>
          <p:cNvSpPr>
            <a:spLocks noGrp="1"/>
          </p:cNvSpPr>
          <p:nvPr>
            <p:ph type="title"/>
          </p:nvPr>
        </p:nvSpPr>
        <p:spPr/>
        <p:txBody>
          <a:bodyPr/>
          <a:lstStyle/>
          <a:p>
            <a:r>
              <a:rPr lang="en-US"/>
              <a:t>Project Structure</a:t>
            </a:r>
          </a:p>
        </p:txBody>
      </p:sp>
      <p:sp>
        <p:nvSpPr>
          <p:cNvPr id="4" name="Date Placeholder 3">
            <a:extLst>
              <a:ext uri="{FF2B5EF4-FFF2-40B4-BE49-F238E27FC236}">
                <a16:creationId xmlns:a16="http://schemas.microsoft.com/office/drawing/2014/main" id="{B122B9F8-8C40-4B8B-8666-D973A843D1ED}"/>
              </a:ext>
            </a:extLst>
          </p:cNvPr>
          <p:cNvSpPr>
            <a:spLocks noGrp="1"/>
          </p:cNvSpPr>
          <p:nvPr>
            <p:ph type="dt" sz="half" idx="10"/>
          </p:nvPr>
        </p:nvSpPr>
        <p:spPr/>
        <p:txBody>
          <a:bodyPr/>
          <a:lstStyle/>
          <a:p>
            <a:r>
              <a:rPr lang="en-US"/>
              <a:t>João Felipe Pimentel</a:t>
            </a:r>
            <a:endParaRPr lang="pt-BR" dirty="0"/>
          </a:p>
        </p:txBody>
      </p:sp>
      <p:sp>
        <p:nvSpPr>
          <p:cNvPr id="5" name="Footer Placeholder 4">
            <a:extLst>
              <a:ext uri="{FF2B5EF4-FFF2-40B4-BE49-F238E27FC236}">
                <a16:creationId xmlns:a16="http://schemas.microsoft.com/office/drawing/2014/main" id="{14E44D9B-625A-4B21-9774-7B34F571F556}"/>
              </a:ext>
            </a:extLst>
          </p:cNvPr>
          <p:cNvSpPr>
            <a:spLocks noGrp="1"/>
          </p:cNvSpPr>
          <p:nvPr>
            <p:ph type="ftr" sz="quarter" idx="11"/>
          </p:nvPr>
        </p:nvSpPr>
        <p:spPr/>
        <p:txBody>
          <a:bodyPr/>
          <a:lstStyle/>
          <a:p>
            <a:r>
              <a:rPr lang="en-US"/>
              <a:t>Ferramenta de Snowballing</a:t>
            </a:r>
            <a:endParaRPr lang="pt-BR" dirty="0"/>
          </a:p>
        </p:txBody>
      </p:sp>
      <p:sp>
        <p:nvSpPr>
          <p:cNvPr id="6" name="Slide Number Placeholder 5">
            <a:extLst>
              <a:ext uri="{FF2B5EF4-FFF2-40B4-BE49-F238E27FC236}">
                <a16:creationId xmlns:a16="http://schemas.microsoft.com/office/drawing/2014/main" id="{645055A7-8757-473D-8050-CA10B33FE11F}"/>
              </a:ext>
            </a:extLst>
          </p:cNvPr>
          <p:cNvSpPr>
            <a:spLocks noGrp="1"/>
          </p:cNvSpPr>
          <p:nvPr>
            <p:ph type="sldNum" sz="quarter" idx="12"/>
          </p:nvPr>
        </p:nvSpPr>
        <p:spPr/>
        <p:txBody>
          <a:bodyPr/>
          <a:lstStyle/>
          <a:p>
            <a:fld id="{0AAA623A-5D3C-471A-939B-3DC944CAB218}" type="slidenum">
              <a:rPr lang="pt-BR" smtClean="0"/>
              <a:pPr/>
              <a:t>49</a:t>
            </a:fld>
            <a:endParaRPr lang="pt-BR"/>
          </a:p>
        </p:txBody>
      </p:sp>
      <p:sp>
        <p:nvSpPr>
          <p:cNvPr id="8" name="TextBox 7">
            <a:extLst>
              <a:ext uri="{FF2B5EF4-FFF2-40B4-BE49-F238E27FC236}">
                <a16:creationId xmlns:a16="http://schemas.microsoft.com/office/drawing/2014/main" id="{DCD5C754-DA42-4891-A055-620AF3BF04A0}"/>
              </a:ext>
            </a:extLst>
          </p:cNvPr>
          <p:cNvSpPr txBox="1"/>
          <p:nvPr/>
        </p:nvSpPr>
        <p:spPr>
          <a:xfrm>
            <a:off x="504335" y="1070030"/>
            <a:ext cx="4814716" cy="461665"/>
          </a:xfrm>
          <a:prstGeom prst="rect">
            <a:avLst/>
          </a:prstGeom>
          <a:noFill/>
        </p:spPr>
        <p:txBody>
          <a:bodyPr wrap="none" rtlCol="0">
            <a:spAutoFit/>
          </a:bodyPr>
          <a:lstStyle/>
          <a:p>
            <a:r>
              <a:rPr lang="en-US" sz="2400">
                <a:solidFill>
                  <a:schemeClr val="accent4"/>
                </a:solidFill>
              </a:rPr>
              <a:t>database</a:t>
            </a:r>
            <a:r>
              <a:rPr lang="en-US" sz="2400"/>
              <a:t>  -  Snowballing data storage</a:t>
            </a:r>
          </a:p>
        </p:txBody>
      </p:sp>
      <p:sp>
        <p:nvSpPr>
          <p:cNvPr id="14" name="TextBox 13">
            <a:extLst>
              <a:ext uri="{FF2B5EF4-FFF2-40B4-BE49-F238E27FC236}">
                <a16:creationId xmlns:a16="http://schemas.microsoft.com/office/drawing/2014/main" id="{E8D7C2F3-996C-4E48-8B33-19E9F034CFDC}"/>
              </a:ext>
            </a:extLst>
          </p:cNvPr>
          <p:cNvSpPr txBox="1"/>
          <p:nvPr/>
        </p:nvSpPr>
        <p:spPr>
          <a:xfrm>
            <a:off x="504335" y="1559995"/>
            <a:ext cx="3528595" cy="461665"/>
          </a:xfrm>
          <a:prstGeom prst="rect">
            <a:avLst/>
          </a:prstGeom>
          <a:noFill/>
        </p:spPr>
        <p:txBody>
          <a:bodyPr wrap="none" rtlCol="0">
            <a:spAutoFit/>
          </a:bodyPr>
          <a:lstStyle/>
          <a:p>
            <a:r>
              <a:rPr lang="en-US" sz="2400">
                <a:solidFill>
                  <a:schemeClr val="accent4"/>
                </a:solidFill>
              </a:rPr>
              <a:t>files</a:t>
            </a:r>
            <a:r>
              <a:rPr lang="en-US" sz="2400"/>
              <a:t>  -  Papers’ PDF storage</a:t>
            </a:r>
          </a:p>
        </p:txBody>
      </p:sp>
      <p:sp>
        <p:nvSpPr>
          <p:cNvPr id="15" name="TextBox 14">
            <a:extLst>
              <a:ext uri="{FF2B5EF4-FFF2-40B4-BE49-F238E27FC236}">
                <a16:creationId xmlns:a16="http://schemas.microsoft.com/office/drawing/2014/main" id="{BCA9A583-FEE6-4D4D-9906-D55FB26BBE34}"/>
              </a:ext>
            </a:extLst>
          </p:cNvPr>
          <p:cNvSpPr txBox="1"/>
          <p:nvPr/>
        </p:nvSpPr>
        <p:spPr>
          <a:xfrm>
            <a:off x="504335" y="2049960"/>
            <a:ext cx="4305089" cy="461665"/>
          </a:xfrm>
          <a:prstGeom prst="rect">
            <a:avLst/>
          </a:prstGeom>
          <a:noFill/>
        </p:spPr>
        <p:txBody>
          <a:bodyPr wrap="none" rtlCol="0">
            <a:spAutoFit/>
          </a:bodyPr>
          <a:lstStyle/>
          <a:p>
            <a:r>
              <a:rPr lang="en-US" sz="2400">
                <a:solidFill>
                  <a:schemeClr val="bg2">
                    <a:lumMod val="50000"/>
                  </a:schemeClr>
                </a:solidFill>
              </a:rPr>
              <a:t>notebooks</a:t>
            </a:r>
            <a:r>
              <a:rPr lang="en-US" sz="2400"/>
              <a:t>  -  Analysis Notebooks</a:t>
            </a:r>
          </a:p>
        </p:txBody>
      </p:sp>
      <p:sp>
        <p:nvSpPr>
          <p:cNvPr id="16" name="TextBox 15">
            <a:extLst>
              <a:ext uri="{FF2B5EF4-FFF2-40B4-BE49-F238E27FC236}">
                <a16:creationId xmlns:a16="http://schemas.microsoft.com/office/drawing/2014/main" id="{658BFA63-0E12-473E-A1EF-F0C66A490861}"/>
              </a:ext>
            </a:extLst>
          </p:cNvPr>
          <p:cNvSpPr txBox="1"/>
          <p:nvPr/>
        </p:nvSpPr>
        <p:spPr>
          <a:xfrm>
            <a:off x="504335" y="2539925"/>
            <a:ext cx="7802136" cy="461665"/>
          </a:xfrm>
          <a:prstGeom prst="rect">
            <a:avLst/>
          </a:prstGeom>
          <a:noFill/>
        </p:spPr>
        <p:txBody>
          <a:bodyPr wrap="none" rtlCol="0">
            <a:spAutoFit/>
          </a:bodyPr>
          <a:lstStyle/>
          <a:p>
            <a:r>
              <a:rPr lang="en-US" sz="2400" dirty="0"/>
              <a:t>.</a:t>
            </a:r>
            <a:r>
              <a:rPr lang="en-US" sz="2400" dirty="0" err="1"/>
              <a:t>gitignore</a:t>
            </a:r>
            <a:r>
              <a:rPr lang="en-US" sz="2400" dirty="0"/>
              <a:t>  -  Ignores the files directory and Python cache files</a:t>
            </a:r>
          </a:p>
        </p:txBody>
      </p:sp>
      <p:sp>
        <p:nvSpPr>
          <p:cNvPr id="17" name="TextBox 16">
            <a:extLst>
              <a:ext uri="{FF2B5EF4-FFF2-40B4-BE49-F238E27FC236}">
                <a16:creationId xmlns:a16="http://schemas.microsoft.com/office/drawing/2014/main" id="{45C0D631-F92E-4ACE-BCC1-ABE3841F5C4A}"/>
              </a:ext>
            </a:extLst>
          </p:cNvPr>
          <p:cNvSpPr txBox="1"/>
          <p:nvPr/>
        </p:nvSpPr>
        <p:spPr>
          <a:xfrm>
            <a:off x="504335" y="3029890"/>
            <a:ext cx="6517682" cy="461665"/>
          </a:xfrm>
          <a:prstGeom prst="rect">
            <a:avLst/>
          </a:prstGeom>
          <a:noFill/>
        </p:spPr>
        <p:txBody>
          <a:bodyPr wrap="none" rtlCol="0">
            <a:spAutoFit/>
          </a:bodyPr>
          <a:lstStyle/>
          <a:p>
            <a:r>
              <a:rPr lang="en-US" sz="2400" dirty="0" err="1">
                <a:solidFill>
                  <a:schemeClr val="accent6"/>
                </a:solidFill>
              </a:rPr>
              <a:t>Backward.ipynb</a:t>
            </a:r>
            <a:r>
              <a:rPr lang="en-US" sz="2400" dirty="0">
                <a:solidFill>
                  <a:schemeClr val="accent6"/>
                </a:solidFill>
              </a:rPr>
              <a:t>  </a:t>
            </a:r>
            <a:r>
              <a:rPr lang="en-US" sz="2400" dirty="0"/>
              <a:t>-  Supports Backward Snowballing</a:t>
            </a:r>
          </a:p>
        </p:txBody>
      </p:sp>
      <p:sp>
        <p:nvSpPr>
          <p:cNvPr id="18" name="TextBox 17">
            <a:extLst>
              <a:ext uri="{FF2B5EF4-FFF2-40B4-BE49-F238E27FC236}">
                <a16:creationId xmlns:a16="http://schemas.microsoft.com/office/drawing/2014/main" id="{F00F6AD5-832A-47FE-BB44-47CCFA5CF3DD}"/>
              </a:ext>
            </a:extLst>
          </p:cNvPr>
          <p:cNvSpPr txBox="1"/>
          <p:nvPr/>
        </p:nvSpPr>
        <p:spPr>
          <a:xfrm>
            <a:off x="504335" y="3519855"/>
            <a:ext cx="6166303" cy="461665"/>
          </a:xfrm>
          <a:prstGeom prst="rect">
            <a:avLst/>
          </a:prstGeom>
          <a:noFill/>
        </p:spPr>
        <p:txBody>
          <a:bodyPr wrap="none" rtlCol="0">
            <a:spAutoFit/>
          </a:bodyPr>
          <a:lstStyle/>
          <a:p>
            <a:r>
              <a:rPr lang="en-US" sz="2400" dirty="0" err="1">
                <a:solidFill>
                  <a:schemeClr val="accent6"/>
                </a:solidFill>
              </a:rPr>
              <a:t>Forward.ipynb</a:t>
            </a:r>
            <a:r>
              <a:rPr lang="en-US" sz="2400" dirty="0">
                <a:solidFill>
                  <a:schemeClr val="accent6"/>
                </a:solidFill>
              </a:rPr>
              <a:t>  </a:t>
            </a:r>
            <a:r>
              <a:rPr lang="en-US" sz="2400" dirty="0"/>
              <a:t>-  Supports Forward Snowballing</a:t>
            </a:r>
          </a:p>
        </p:txBody>
      </p:sp>
      <p:sp>
        <p:nvSpPr>
          <p:cNvPr id="19" name="TextBox 18">
            <a:extLst>
              <a:ext uri="{FF2B5EF4-FFF2-40B4-BE49-F238E27FC236}">
                <a16:creationId xmlns:a16="http://schemas.microsoft.com/office/drawing/2014/main" id="{7123717B-DCBD-442A-A968-BC715F664EC2}"/>
              </a:ext>
            </a:extLst>
          </p:cNvPr>
          <p:cNvSpPr txBox="1"/>
          <p:nvPr/>
        </p:nvSpPr>
        <p:spPr>
          <a:xfrm>
            <a:off x="504335" y="4009820"/>
            <a:ext cx="5889048" cy="461665"/>
          </a:xfrm>
          <a:prstGeom prst="rect">
            <a:avLst/>
          </a:prstGeom>
          <a:noFill/>
        </p:spPr>
        <p:txBody>
          <a:bodyPr wrap="none" rtlCol="0">
            <a:spAutoFit/>
          </a:bodyPr>
          <a:lstStyle/>
          <a:p>
            <a:r>
              <a:rPr lang="en-US" sz="2400" dirty="0" err="1">
                <a:solidFill>
                  <a:schemeClr val="accent6"/>
                </a:solidFill>
              </a:rPr>
              <a:t>Index.ipynb</a:t>
            </a:r>
            <a:r>
              <a:rPr lang="en-US" sz="2400" dirty="0">
                <a:solidFill>
                  <a:schemeClr val="accent6"/>
                </a:solidFill>
              </a:rPr>
              <a:t>  </a:t>
            </a:r>
            <a:r>
              <a:rPr lang="en-US" sz="2400" dirty="0"/>
              <a:t>-  Describes the Project Structure</a:t>
            </a:r>
          </a:p>
        </p:txBody>
      </p:sp>
      <p:sp>
        <p:nvSpPr>
          <p:cNvPr id="20" name="TextBox 19">
            <a:extLst>
              <a:ext uri="{FF2B5EF4-FFF2-40B4-BE49-F238E27FC236}">
                <a16:creationId xmlns:a16="http://schemas.microsoft.com/office/drawing/2014/main" id="{927A3F41-0645-4761-9C3A-A89D69FBEAA8}"/>
              </a:ext>
            </a:extLst>
          </p:cNvPr>
          <p:cNvSpPr txBox="1"/>
          <p:nvPr/>
        </p:nvSpPr>
        <p:spPr>
          <a:xfrm>
            <a:off x="504335" y="4499785"/>
            <a:ext cx="7623754" cy="461665"/>
          </a:xfrm>
          <a:prstGeom prst="rect">
            <a:avLst/>
          </a:prstGeom>
          <a:noFill/>
        </p:spPr>
        <p:txBody>
          <a:bodyPr wrap="none" rtlCol="0">
            <a:spAutoFit/>
          </a:bodyPr>
          <a:lstStyle/>
          <a:p>
            <a:r>
              <a:rPr lang="en-US" sz="2400" dirty="0" err="1">
                <a:solidFill>
                  <a:schemeClr val="accent6"/>
                </a:solidFill>
              </a:rPr>
              <a:t>Insert.ipynb</a:t>
            </a:r>
            <a:r>
              <a:rPr lang="en-US" sz="2400" dirty="0">
                <a:solidFill>
                  <a:schemeClr val="accent6"/>
                </a:solidFill>
              </a:rPr>
              <a:t>  </a:t>
            </a:r>
            <a:r>
              <a:rPr lang="en-US" sz="2400" dirty="0"/>
              <a:t>-  Supports the insertion of papers from </a:t>
            </a:r>
            <a:r>
              <a:rPr lang="en-US" sz="2400" dirty="0" err="1"/>
              <a:t>BibTex</a:t>
            </a:r>
            <a:endParaRPr lang="en-US" sz="2400" dirty="0"/>
          </a:p>
        </p:txBody>
      </p:sp>
      <p:sp>
        <p:nvSpPr>
          <p:cNvPr id="21" name="TextBox 20">
            <a:extLst>
              <a:ext uri="{FF2B5EF4-FFF2-40B4-BE49-F238E27FC236}">
                <a16:creationId xmlns:a16="http://schemas.microsoft.com/office/drawing/2014/main" id="{FA6A17D0-767A-46ED-9B3C-0400874B0819}"/>
              </a:ext>
            </a:extLst>
          </p:cNvPr>
          <p:cNvSpPr txBox="1"/>
          <p:nvPr/>
        </p:nvSpPr>
        <p:spPr>
          <a:xfrm>
            <a:off x="504335" y="4989750"/>
            <a:ext cx="6736075" cy="461665"/>
          </a:xfrm>
          <a:prstGeom prst="rect">
            <a:avLst/>
          </a:prstGeom>
          <a:noFill/>
        </p:spPr>
        <p:txBody>
          <a:bodyPr wrap="none" rtlCol="0">
            <a:spAutoFit/>
          </a:bodyPr>
          <a:lstStyle/>
          <a:p>
            <a:r>
              <a:rPr lang="en-US" sz="2400" dirty="0" err="1">
                <a:solidFill>
                  <a:schemeClr val="accent6"/>
                </a:solidFill>
              </a:rPr>
              <a:t>Progress.ipynb</a:t>
            </a:r>
            <a:r>
              <a:rPr lang="en-US" sz="2400" dirty="0">
                <a:solidFill>
                  <a:schemeClr val="accent6"/>
                </a:solidFill>
              </a:rPr>
              <a:t>  </a:t>
            </a:r>
            <a:r>
              <a:rPr lang="en-US" sz="2400" dirty="0"/>
              <a:t>-  Monitors the Snowballing progress</a:t>
            </a:r>
          </a:p>
        </p:txBody>
      </p:sp>
      <p:sp>
        <p:nvSpPr>
          <p:cNvPr id="22" name="TextBox 21">
            <a:extLst>
              <a:ext uri="{FF2B5EF4-FFF2-40B4-BE49-F238E27FC236}">
                <a16:creationId xmlns:a16="http://schemas.microsoft.com/office/drawing/2014/main" id="{00B5C7F7-4297-4A9C-8DFF-DFB189F47881}"/>
              </a:ext>
            </a:extLst>
          </p:cNvPr>
          <p:cNvSpPr txBox="1"/>
          <p:nvPr/>
        </p:nvSpPr>
        <p:spPr>
          <a:xfrm>
            <a:off x="504335" y="5479715"/>
            <a:ext cx="8742458" cy="461665"/>
          </a:xfrm>
          <a:prstGeom prst="rect">
            <a:avLst/>
          </a:prstGeom>
          <a:noFill/>
        </p:spPr>
        <p:txBody>
          <a:bodyPr wrap="none" rtlCol="0">
            <a:spAutoFit/>
          </a:bodyPr>
          <a:lstStyle/>
          <a:p>
            <a:r>
              <a:rPr lang="en-US" sz="2400" dirty="0" err="1">
                <a:solidFill>
                  <a:schemeClr val="accent6"/>
                </a:solidFill>
              </a:rPr>
              <a:t>SearchScholar.ipynb</a:t>
            </a:r>
            <a:r>
              <a:rPr lang="en-US" sz="2400" dirty="0">
                <a:solidFill>
                  <a:schemeClr val="accent6"/>
                </a:solidFill>
              </a:rPr>
              <a:t>  </a:t>
            </a:r>
            <a:r>
              <a:rPr lang="en-US" sz="2400" dirty="0"/>
              <a:t>-  Supports the insertion of papers from Scholar</a:t>
            </a:r>
          </a:p>
        </p:txBody>
      </p:sp>
      <p:sp>
        <p:nvSpPr>
          <p:cNvPr id="23" name="TextBox 22">
            <a:extLst>
              <a:ext uri="{FF2B5EF4-FFF2-40B4-BE49-F238E27FC236}">
                <a16:creationId xmlns:a16="http://schemas.microsoft.com/office/drawing/2014/main" id="{567635A7-BA2E-49EB-B099-32EFF5715488}"/>
              </a:ext>
            </a:extLst>
          </p:cNvPr>
          <p:cNvSpPr txBox="1"/>
          <p:nvPr/>
        </p:nvSpPr>
        <p:spPr>
          <a:xfrm>
            <a:off x="504335" y="5969679"/>
            <a:ext cx="6858096" cy="461665"/>
          </a:xfrm>
          <a:prstGeom prst="rect">
            <a:avLst/>
          </a:prstGeom>
          <a:noFill/>
        </p:spPr>
        <p:txBody>
          <a:bodyPr wrap="none" rtlCol="0">
            <a:spAutoFit/>
          </a:bodyPr>
          <a:lstStyle/>
          <a:p>
            <a:r>
              <a:rPr lang="en-US" sz="2400" dirty="0" err="1">
                <a:solidFill>
                  <a:schemeClr val="accent6"/>
                </a:solidFill>
              </a:rPr>
              <a:t>Validate.ipynb</a:t>
            </a:r>
            <a:r>
              <a:rPr lang="en-US" sz="2400" dirty="0">
                <a:solidFill>
                  <a:schemeClr val="accent6"/>
                </a:solidFill>
              </a:rPr>
              <a:t>  </a:t>
            </a:r>
            <a:r>
              <a:rPr lang="en-US" sz="2400" dirty="0"/>
              <a:t>-  Validates and updates the insertions</a:t>
            </a:r>
          </a:p>
        </p:txBody>
      </p:sp>
      <p:pic>
        <p:nvPicPr>
          <p:cNvPr id="27" name="Picture 26">
            <a:extLst>
              <a:ext uri="{FF2B5EF4-FFF2-40B4-BE49-F238E27FC236}">
                <a16:creationId xmlns:a16="http://schemas.microsoft.com/office/drawing/2014/main" id="{5A63757B-A21C-4457-BF8B-DA0FA2FECDFA}"/>
              </a:ext>
            </a:extLst>
          </p:cNvPr>
          <p:cNvPicPr>
            <a:picLocks noChangeAspect="1"/>
          </p:cNvPicPr>
          <p:nvPr/>
        </p:nvPicPr>
        <p:blipFill>
          <a:blip r:embed="rId2"/>
          <a:stretch>
            <a:fillRect/>
          </a:stretch>
        </p:blipFill>
        <p:spPr>
          <a:xfrm>
            <a:off x="158911" y="1093307"/>
            <a:ext cx="344186" cy="415109"/>
          </a:xfrm>
          <a:prstGeom prst="rect">
            <a:avLst/>
          </a:prstGeom>
        </p:spPr>
      </p:pic>
      <p:pic>
        <p:nvPicPr>
          <p:cNvPr id="28" name="Picture 27">
            <a:extLst>
              <a:ext uri="{FF2B5EF4-FFF2-40B4-BE49-F238E27FC236}">
                <a16:creationId xmlns:a16="http://schemas.microsoft.com/office/drawing/2014/main" id="{5DF4E7AE-5C8A-4C64-B90A-DA0A2FBAF67E}"/>
              </a:ext>
            </a:extLst>
          </p:cNvPr>
          <p:cNvPicPr>
            <a:picLocks noChangeAspect="1"/>
          </p:cNvPicPr>
          <p:nvPr/>
        </p:nvPicPr>
        <p:blipFill>
          <a:blip r:embed="rId2"/>
          <a:stretch>
            <a:fillRect/>
          </a:stretch>
        </p:blipFill>
        <p:spPr>
          <a:xfrm>
            <a:off x="158911" y="1570946"/>
            <a:ext cx="344186" cy="415109"/>
          </a:xfrm>
          <a:prstGeom prst="rect">
            <a:avLst/>
          </a:prstGeom>
        </p:spPr>
      </p:pic>
      <p:pic>
        <p:nvPicPr>
          <p:cNvPr id="29" name="Picture 28">
            <a:extLst>
              <a:ext uri="{FF2B5EF4-FFF2-40B4-BE49-F238E27FC236}">
                <a16:creationId xmlns:a16="http://schemas.microsoft.com/office/drawing/2014/main" id="{40B44B74-FC5B-4EDD-84BC-2BDE623ABAC0}"/>
              </a:ext>
            </a:extLst>
          </p:cNvPr>
          <p:cNvPicPr>
            <a:picLocks noChangeAspect="1"/>
          </p:cNvPicPr>
          <p:nvPr/>
        </p:nvPicPr>
        <p:blipFill>
          <a:blip r:embed="rId2"/>
          <a:stretch>
            <a:fillRect/>
          </a:stretch>
        </p:blipFill>
        <p:spPr>
          <a:xfrm>
            <a:off x="158911" y="2048585"/>
            <a:ext cx="344186" cy="415109"/>
          </a:xfrm>
          <a:prstGeom prst="rect">
            <a:avLst/>
          </a:prstGeom>
        </p:spPr>
      </p:pic>
      <p:pic>
        <p:nvPicPr>
          <p:cNvPr id="2054" name="Picture 6" descr="Imagem relacionada">
            <a:extLst>
              <a:ext uri="{FF2B5EF4-FFF2-40B4-BE49-F238E27FC236}">
                <a16:creationId xmlns:a16="http://schemas.microsoft.com/office/drawing/2014/main" id="{D2A91440-2487-492D-9AF7-13F10D71AC2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088" y="3035081"/>
            <a:ext cx="457832" cy="457832"/>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6" descr="Imagem relacionada">
            <a:extLst>
              <a:ext uri="{FF2B5EF4-FFF2-40B4-BE49-F238E27FC236}">
                <a16:creationId xmlns:a16="http://schemas.microsoft.com/office/drawing/2014/main" id="{029A3EF1-462F-48F6-B97B-6F59A9DE234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088" y="3524013"/>
            <a:ext cx="457832" cy="457832"/>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6" descr="Imagem relacionada">
            <a:extLst>
              <a:ext uri="{FF2B5EF4-FFF2-40B4-BE49-F238E27FC236}">
                <a16:creationId xmlns:a16="http://schemas.microsoft.com/office/drawing/2014/main" id="{25350035-959D-4039-99AE-CC281014B2D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088" y="4012945"/>
            <a:ext cx="457832" cy="457832"/>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6" descr="Imagem relacionada">
            <a:extLst>
              <a:ext uri="{FF2B5EF4-FFF2-40B4-BE49-F238E27FC236}">
                <a16:creationId xmlns:a16="http://schemas.microsoft.com/office/drawing/2014/main" id="{6C6557BD-2B51-48E9-88F8-E6354D3788D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088" y="4990809"/>
            <a:ext cx="457832" cy="457832"/>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6" descr="Imagem relacionada">
            <a:extLst>
              <a:ext uri="{FF2B5EF4-FFF2-40B4-BE49-F238E27FC236}">
                <a16:creationId xmlns:a16="http://schemas.microsoft.com/office/drawing/2014/main" id="{C967B6F7-4F7D-49FC-A8A1-574A3B76D56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088" y="4501877"/>
            <a:ext cx="457832" cy="457832"/>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6" descr="Imagem relacionada">
            <a:extLst>
              <a:ext uri="{FF2B5EF4-FFF2-40B4-BE49-F238E27FC236}">
                <a16:creationId xmlns:a16="http://schemas.microsoft.com/office/drawing/2014/main" id="{51C478C5-0790-48DD-8D62-1090ABDC1EE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088" y="5968672"/>
            <a:ext cx="457832" cy="457832"/>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6" descr="Imagem relacionada">
            <a:extLst>
              <a:ext uri="{FF2B5EF4-FFF2-40B4-BE49-F238E27FC236}">
                <a16:creationId xmlns:a16="http://schemas.microsoft.com/office/drawing/2014/main" id="{A9F6D40A-65FA-4BC8-B6C7-6B33BDDB0B6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088" y="5479741"/>
            <a:ext cx="457832" cy="457832"/>
          </a:xfrm>
          <a:prstGeom prst="rect">
            <a:avLst/>
          </a:prstGeom>
          <a:noFill/>
          <a:extLst>
            <a:ext uri="{909E8E84-426E-40DD-AFC4-6F175D3DCCD1}">
              <a14:hiddenFill xmlns:a14="http://schemas.microsoft.com/office/drawing/2010/main">
                <a:solidFill>
                  <a:srgbClr val="FFFFFF"/>
                </a:solidFill>
              </a14:hiddenFill>
            </a:ext>
          </a:extLst>
        </p:spPr>
      </p:pic>
      <p:pic>
        <p:nvPicPr>
          <p:cNvPr id="2048" name="Picture 2047">
            <a:extLst>
              <a:ext uri="{FF2B5EF4-FFF2-40B4-BE49-F238E27FC236}">
                <a16:creationId xmlns:a16="http://schemas.microsoft.com/office/drawing/2014/main" id="{2EC09B5C-507F-4C31-9914-E9AAD43CFDE6}"/>
              </a:ext>
            </a:extLst>
          </p:cNvPr>
          <p:cNvPicPr>
            <a:picLocks noChangeAspect="1"/>
          </p:cNvPicPr>
          <p:nvPr/>
        </p:nvPicPr>
        <p:blipFill>
          <a:blip r:embed="rId4"/>
          <a:stretch>
            <a:fillRect/>
          </a:stretch>
        </p:blipFill>
        <p:spPr>
          <a:xfrm>
            <a:off x="156825" y="2572346"/>
            <a:ext cx="348358" cy="415109"/>
          </a:xfrm>
          <a:prstGeom prst="rect">
            <a:avLst/>
          </a:prstGeom>
        </p:spPr>
      </p:pic>
      <p:sp>
        <p:nvSpPr>
          <p:cNvPr id="30" name="Rectangle 29">
            <a:extLst>
              <a:ext uri="{FF2B5EF4-FFF2-40B4-BE49-F238E27FC236}">
                <a16:creationId xmlns:a16="http://schemas.microsoft.com/office/drawing/2014/main" id="{F084A539-6EB7-474D-9AA6-C8F5F06FE724}"/>
              </a:ext>
            </a:extLst>
          </p:cNvPr>
          <p:cNvSpPr/>
          <p:nvPr/>
        </p:nvSpPr>
        <p:spPr>
          <a:xfrm>
            <a:off x="102089" y="3505200"/>
            <a:ext cx="8939824" cy="476398"/>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5032599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err="1"/>
              <a:t>Annotations</a:t>
            </a:r>
            <a:endParaRPr lang="en-US" dirty="0"/>
          </a:p>
        </p:txBody>
      </p:sp>
      <p:sp>
        <p:nvSpPr>
          <p:cNvPr id="4" name="Date Placeholder 3"/>
          <p:cNvSpPr>
            <a:spLocks noGrp="1"/>
          </p:cNvSpPr>
          <p:nvPr>
            <p:ph type="dt" sz="half" idx="10"/>
          </p:nvPr>
        </p:nvSpPr>
        <p:spPr/>
        <p:txBody>
          <a:bodyPr/>
          <a:lstStyle/>
          <a:p>
            <a:r>
              <a:rPr lang="en-US"/>
              <a:t>João Felipe Pimentel</a:t>
            </a:r>
            <a:endParaRPr lang="pt-BR" dirty="0"/>
          </a:p>
        </p:txBody>
      </p:sp>
      <p:sp>
        <p:nvSpPr>
          <p:cNvPr id="5" name="Footer Placeholder 4"/>
          <p:cNvSpPr>
            <a:spLocks noGrp="1"/>
          </p:cNvSpPr>
          <p:nvPr>
            <p:ph type="ftr" sz="quarter" idx="11"/>
          </p:nvPr>
        </p:nvSpPr>
        <p:spPr/>
        <p:txBody>
          <a:bodyPr/>
          <a:lstStyle/>
          <a:p>
            <a:r>
              <a:rPr lang="en-US"/>
              <a:t>Ferramenta de Snowballing</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5</a:t>
            </a:fld>
            <a:endParaRPr lang="pt-BR"/>
          </a:p>
        </p:txBody>
      </p:sp>
      <p:cxnSp>
        <p:nvCxnSpPr>
          <p:cNvPr id="11" name="Straight Arrow Connector 10">
            <a:extLst>
              <a:ext uri="{FF2B5EF4-FFF2-40B4-BE49-F238E27FC236}">
                <a16:creationId xmlns:a16="http://schemas.microsoft.com/office/drawing/2014/main" id="{C361D0CE-02B3-4669-A0DF-DC2B60B51069}"/>
              </a:ext>
            </a:extLst>
          </p:cNvPr>
          <p:cNvCxnSpPr>
            <a:cxnSpLocks/>
          </p:cNvCxnSpPr>
          <p:nvPr/>
        </p:nvCxnSpPr>
        <p:spPr>
          <a:xfrm>
            <a:off x="419100" y="5334000"/>
            <a:ext cx="8305800" cy="0"/>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C38A8F0D-AC6A-49CC-A593-1941E044E109}"/>
              </a:ext>
            </a:extLst>
          </p:cNvPr>
          <p:cNvSpPr/>
          <p:nvPr/>
        </p:nvSpPr>
        <p:spPr>
          <a:xfrm>
            <a:off x="3124200" y="4191000"/>
            <a:ext cx="1143000" cy="1143000"/>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13" name="TextBox 12">
            <a:extLst>
              <a:ext uri="{FF2B5EF4-FFF2-40B4-BE49-F238E27FC236}">
                <a16:creationId xmlns:a16="http://schemas.microsoft.com/office/drawing/2014/main" id="{0CEE5D08-EC1A-46C8-8A9A-257A785085C6}"/>
              </a:ext>
            </a:extLst>
          </p:cNvPr>
          <p:cNvSpPr txBox="1"/>
          <p:nvPr/>
        </p:nvSpPr>
        <p:spPr>
          <a:xfrm>
            <a:off x="5238750" y="4609782"/>
            <a:ext cx="434734" cy="369332"/>
          </a:xfrm>
          <a:prstGeom prst="rect">
            <a:avLst/>
          </a:prstGeom>
          <a:noFill/>
        </p:spPr>
        <p:txBody>
          <a:bodyPr wrap="none" rtlCol="0">
            <a:spAutoFit/>
          </a:bodyPr>
          <a:lstStyle/>
          <a:p>
            <a:r>
              <a:rPr lang="pt-BR" dirty="0"/>
              <a:t>A5</a:t>
            </a:r>
            <a:endParaRPr lang="en-US" dirty="0"/>
          </a:p>
        </p:txBody>
      </p:sp>
      <p:sp>
        <p:nvSpPr>
          <p:cNvPr id="14" name="TextBox 13">
            <a:extLst>
              <a:ext uri="{FF2B5EF4-FFF2-40B4-BE49-F238E27FC236}">
                <a16:creationId xmlns:a16="http://schemas.microsoft.com/office/drawing/2014/main" id="{DF7BF5C8-EB05-48E9-AB6F-D69309DCE7DA}"/>
              </a:ext>
            </a:extLst>
          </p:cNvPr>
          <p:cNvSpPr txBox="1"/>
          <p:nvPr/>
        </p:nvSpPr>
        <p:spPr>
          <a:xfrm>
            <a:off x="5238750" y="4907369"/>
            <a:ext cx="434734" cy="369332"/>
          </a:xfrm>
          <a:prstGeom prst="rect">
            <a:avLst/>
          </a:prstGeom>
          <a:noFill/>
        </p:spPr>
        <p:txBody>
          <a:bodyPr wrap="none" rtlCol="0">
            <a:spAutoFit/>
          </a:bodyPr>
          <a:lstStyle/>
          <a:p>
            <a:r>
              <a:rPr lang="pt-BR" dirty="0"/>
              <a:t>A6</a:t>
            </a:r>
            <a:endParaRPr lang="en-US" dirty="0"/>
          </a:p>
        </p:txBody>
      </p:sp>
      <p:cxnSp>
        <p:nvCxnSpPr>
          <p:cNvPr id="16" name="Straight Arrow Connector 15">
            <a:extLst>
              <a:ext uri="{FF2B5EF4-FFF2-40B4-BE49-F238E27FC236}">
                <a16:creationId xmlns:a16="http://schemas.microsoft.com/office/drawing/2014/main" id="{9E5E366A-F07D-45EA-AFEF-71D15084683F}"/>
              </a:ext>
            </a:extLst>
          </p:cNvPr>
          <p:cNvCxnSpPr>
            <a:cxnSpLocks/>
            <a:stCxn id="13" idx="1"/>
            <a:endCxn id="33" idx="3"/>
          </p:cNvCxnSpPr>
          <p:nvPr/>
        </p:nvCxnSpPr>
        <p:spPr>
          <a:xfrm flipH="1" flipV="1">
            <a:off x="3913067" y="4583866"/>
            <a:ext cx="1325683" cy="2105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FEA166E7-7F76-4BBA-99A9-15D02177EDEB}"/>
              </a:ext>
            </a:extLst>
          </p:cNvPr>
          <p:cNvCxnSpPr>
            <a:cxnSpLocks/>
            <a:stCxn id="14" idx="1"/>
          </p:cNvCxnSpPr>
          <p:nvPr/>
        </p:nvCxnSpPr>
        <p:spPr>
          <a:xfrm flipH="1" flipV="1">
            <a:off x="3913067" y="4682346"/>
            <a:ext cx="1325683" cy="4096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D27FED20-7904-46AB-8D91-CE07D7D710FB}"/>
              </a:ext>
            </a:extLst>
          </p:cNvPr>
          <p:cNvSpPr txBox="1"/>
          <p:nvPr/>
        </p:nvSpPr>
        <p:spPr>
          <a:xfrm>
            <a:off x="3478333" y="4709081"/>
            <a:ext cx="434734" cy="369332"/>
          </a:xfrm>
          <a:prstGeom prst="rect">
            <a:avLst/>
          </a:prstGeom>
          <a:noFill/>
        </p:spPr>
        <p:txBody>
          <a:bodyPr wrap="none" rtlCol="0">
            <a:spAutoFit/>
          </a:bodyPr>
          <a:lstStyle/>
          <a:p>
            <a:r>
              <a:rPr lang="pt-BR" dirty="0">
                <a:solidFill>
                  <a:schemeClr val="accent3">
                    <a:lumMod val="75000"/>
                  </a:schemeClr>
                </a:solidFill>
              </a:rPr>
              <a:t>A3</a:t>
            </a:r>
            <a:endParaRPr lang="en-US" dirty="0">
              <a:solidFill>
                <a:schemeClr val="accent3">
                  <a:lumMod val="75000"/>
                </a:schemeClr>
              </a:solidFill>
            </a:endParaRPr>
          </a:p>
        </p:txBody>
      </p:sp>
      <p:sp>
        <p:nvSpPr>
          <p:cNvPr id="15" name="Arrow: Curved Down 14">
            <a:extLst>
              <a:ext uri="{FF2B5EF4-FFF2-40B4-BE49-F238E27FC236}">
                <a16:creationId xmlns:a16="http://schemas.microsoft.com/office/drawing/2014/main" id="{341986FF-1C72-4478-9534-E627EF017C64}"/>
              </a:ext>
            </a:extLst>
          </p:cNvPr>
          <p:cNvSpPr/>
          <p:nvPr/>
        </p:nvSpPr>
        <p:spPr>
          <a:xfrm flipH="1">
            <a:off x="2590800" y="4059796"/>
            <a:ext cx="2045350" cy="734652"/>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3" name="TextBox 32">
            <a:extLst>
              <a:ext uri="{FF2B5EF4-FFF2-40B4-BE49-F238E27FC236}">
                <a16:creationId xmlns:a16="http://schemas.microsoft.com/office/drawing/2014/main" id="{1F696A3C-28FA-4292-91A9-C7AE34F11805}"/>
              </a:ext>
            </a:extLst>
          </p:cNvPr>
          <p:cNvSpPr txBox="1"/>
          <p:nvPr/>
        </p:nvSpPr>
        <p:spPr>
          <a:xfrm>
            <a:off x="3478333" y="4399200"/>
            <a:ext cx="434734" cy="369332"/>
          </a:xfrm>
          <a:prstGeom prst="rect">
            <a:avLst/>
          </a:prstGeom>
          <a:noFill/>
        </p:spPr>
        <p:txBody>
          <a:bodyPr wrap="none" rtlCol="0">
            <a:spAutoFit/>
          </a:bodyPr>
          <a:lstStyle/>
          <a:p>
            <a:r>
              <a:rPr lang="pt-BR" dirty="0"/>
              <a:t>A1</a:t>
            </a:r>
            <a:endParaRPr lang="en-US" dirty="0"/>
          </a:p>
        </p:txBody>
      </p:sp>
      <p:sp>
        <p:nvSpPr>
          <p:cNvPr id="37" name="TextBox 36">
            <a:extLst>
              <a:ext uri="{FF2B5EF4-FFF2-40B4-BE49-F238E27FC236}">
                <a16:creationId xmlns:a16="http://schemas.microsoft.com/office/drawing/2014/main" id="{A78DD5DA-007A-4D19-9232-D62CC0F860A0}"/>
              </a:ext>
            </a:extLst>
          </p:cNvPr>
          <p:cNvSpPr txBox="1"/>
          <p:nvPr/>
        </p:nvSpPr>
        <p:spPr>
          <a:xfrm>
            <a:off x="3475567" y="5318518"/>
            <a:ext cx="434734" cy="369332"/>
          </a:xfrm>
          <a:prstGeom prst="rect">
            <a:avLst/>
          </a:prstGeom>
          <a:noFill/>
        </p:spPr>
        <p:txBody>
          <a:bodyPr wrap="none" rtlCol="0">
            <a:spAutoFit/>
          </a:bodyPr>
          <a:lstStyle/>
          <a:p>
            <a:r>
              <a:rPr lang="pt-BR" dirty="0">
                <a:solidFill>
                  <a:srgbClr val="C00000"/>
                </a:solidFill>
              </a:rPr>
              <a:t>A2</a:t>
            </a:r>
            <a:endParaRPr lang="en-US" dirty="0">
              <a:solidFill>
                <a:srgbClr val="C00000"/>
              </a:solidFill>
            </a:endParaRPr>
          </a:p>
        </p:txBody>
      </p:sp>
      <p:sp>
        <p:nvSpPr>
          <p:cNvPr id="38" name="TextBox 37">
            <a:extLst>
              <a:ext uri="{FF2B5EF4-FFF2-40B4-BE49-F238E27FC236}">
                <a16:creationId xmlns:a16="http://schemas.microsoft.com/office/drawing/2014/main" id="{53A66184-917D-44AF-898E-C807269E7B8E}"/>
              </a:ext>
            </a:extLst>
          </p:cNvPr>
          <p:cNvSpPr txBox="1"/>
          <p:nvPr/>
        </p:nvSpPr>
        <p:spPr>
          <a:xfrm>
            <a:off x="3613475" y="5622511"/>
            <a:ext cx="3614323" cy="461665"/>
          </a:xfrm>
          <a:prstGeom prst="rect">
            <a:avLst/>
          </a:prstGeom>
          <a:noFill/>
        </p:spPr>
        <p:txBody>
          <a:bodyPr wrap="none" rtlCol="0">
            <a:spAutoFit/>
          </a:bodyPr>
          <a:lstStyle/>
          <a:p>
            <a:r>
              <a:rPr lang="en-US" sz="2400" dirty="0"/>
              <a:t>“A2 is not related due to ...”</a:t>
            </a:r>
          </a:p>
        </p:txBody>
      </p:sp>
      <p:sp>
        <p:nvSpPr>
          <p:cNvPr id="20" name="TextBox 19">
            <a:extLst>
              <a:ext uri="{FF2B5EF4-FFF2-40B4-BE49-F238E27FC236}">
                <a16:creationId xmlns:a16="http://schemas.microsoft.com/office/drawing/2014/main" id="{DCDD59F8-6435-40B7-A150-3E6C22D1F4FD}"/>
              </a:ext>
            </a:extLst>
          </p:cNvPr>
          <p:cNvSpPr txBox="1"/>
          <p:nvPr/>
        </p:nvSpPr>
        <p:spPr>
          <a:xfrm>
            <a:off x="269634" y="3309621"/>
            <a:ext cx="4006481" cy="461665"/>
          </a:xfrm>
          <a:prstGeom prst="rect">
            <a:avLst/>
          </a:prstGeom>
          <a:noFill/>
        </p:spPr>
        <p:txBody>
          <a:bodyPr wrap="none" rtlCol="0">
            <a:spAutoFit/>
          </a:bodyPr>
          <a:lstStyle/>
          <a:p>
            <a:r>
              <a:rPr lang="en-US" sz="2400" dirty="0"/>
              <a:t>“A3 approaches the issue by...”</a:t>
            </a:r>
          </a:p>
        </p:txBody>
      </p:sp>
      <p:sp>
        <p:nvSpPr>
          <p:cNvPr id="21" name="TextBox 20">
            <a:extLst>
              <a:ext uri="{FF2B5EF4-FFF2-40B4-BE49-F238E27FC236}">
                <a16:creationId xmlns:a16="http://schemas.microsoft.com/office/drawing/2014/main" id="{FAF01174-B2A0-4146-9F26-2589C46AB4D5}"/>
              </a:ext>
            </a:extLst>
          </p:cNvPr>
          <p:cNvSpPr txBox="1"/>
          <p:nvPr/>
        </p:nvSpPr>
        <p:spPr>
          <a:xfrm>
            <a:off x="4419600" y="3804520"/>
            <a:ext cx="4327980" cy="461665"/>
          </a:xfrm>
          <a:prstGeom prst="rect">
            <a:avLst/>
          </a:prstGeom>
          <a:noFill/>
        </p:spPr>
        <p:txBody>
          <a:bodyPr wrap="none" rtlCol="0">
            <a:spAutoFit/>
          </a:bodyPr>
          <a:lstStyle/>
          <a:p>
            <a:r>
              <a:rPr lang="en-US" sz="2400" dirty="0"/>
              <a:t>“A1 cites A3 when it describes ...”</a:t>
            </a:r>
          </a:p>
        </p:txBody>
      </p:sp>
    </p:spTree>
    <p:extLst>
      <p:ext uri="{BB962C8B-B14F-4D97-AF65-F5344CB8AC3E}">
        <p14:creationId xmlns:p14="http://schemas.microsoft.com/office/powerpoint/2010/main" val="243499897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C4FFA8D-5840-41CB-9F81-3455B638B08E}"/>
              </a:ext>
            </a:extLst>
          </p:cNvPr>
          <p:cNvPicPr>
            <a:picLocks noChangeAspect="1"/>
          </p:cNvPicPr>
          <p:nvPr/>
        </p:nvPicPr>
        <p:blipFill>
          <a:blip r:embed="rId2"/>
          <a:stretch>
            <a:fillRect/>
          </a:stretch>
        </p:blipFill>
        <p:spPr>
          <a:xfrm>
            <a:off x="0" y="1524000"/>
            <a:ext cx="9144000" cy="4840290"/>
          </a:xfrm>
          <a:prstGeom prst="rect">
            <a:avLst/>
          </a:prstGeom>
        </p:spPr>
      </p:pic>
      <p:sp>
        <p:nvSpPr>
          <p:cNvPr id="2" name="Title 1">
            <a:extLst>
              <a:ext uri="{FF2B5EF4-FFF2-40B4-BE49-F238E27FC236}">
                <a16:creationId xmlns:a16="http://schemas.microsoft.com/office/drawing/2014/main" id="{35E7E1E1-C37F-4404-B56A-D7E9BC76AF46}"/>
              </a:ext>
            </a:extLst>
          </p:cNvPr>
          <p:cNvSpPr>
            <a:spLocks noGrp="1"/>
          </p:cNvSpPr>
          <p:nvPr>
            <p:ph type="title"/>
          </p:nvPr>
        </p:nvSpPr>
        <p:spPr/>
        <p:txBody>
          <a:bodyPr/>
          <a:lstStyle/>
          <a:p>
            <a:r>
              <a:rPr lang="en-US" dirty="0" err="1"/>
              <a:t>Forward.ipynb</a:t>
            </a:r>
            <a:r>
              <a:rPr lang="en-US" dirty="0"/>
              <a:t> 1/3</a:t>
            </a:r>
          </a:p>
        </p:txBody>
      </p:sp>
      <p:sp>
        <p:nvSpPr>
          <p:cNvPr id="4" name="Date Placeholder 3">
            <a:extLst>
              <a:ext uri="{FF2B5EF4-FFF2-40B4-BE49-F238E27FC236}">
                <a16:creationId xmlns:a16="http://schemas.microsoft.com/office/drawing/2014/main" id="{3BDDF34D-2A86-4D0F-BED6-9F7822C5C3F2}"/>
              </a:ext>
            </a:extLst>
          </p:cNvPr>
          <p:cNvSpPr>
            <a:spLocks noGrp="1"/>
          </p:cNvSpPr>
          <p:nvPr>
            <p:ph type="dt" sz="half" idx="10"/>
          </p:nvPr>
        </p:nvSpPr>
        <p:spPr/>
        <p:txBody>
          <a:bodyPr/>
          <a:lstStyle/>
          <a:p>
            <a:r>
              <a:rPr lang="en-US"/>
              <a:t>João Felipe Pimentel</a:t>
            </a:r>
            <a:endParaRPr lang="pt-BR" dirty="0"/>
          </a:p>
        </p:txBody>
      </p:sp>
      <p:sp>
        <p:nvSpPr>
          <p:cNvPr id="5" name="Footer Placeholder 4">
            <a:extLst>
              <a:ext uri="{FF2B5EF4-FFF2-40B4-BE49-F238E27FC236}">
                <a16:creationId xmlns:a16="http://schemas.microsoft.com/office/drawing/2014/main" id="{D6532A75-50EF-4E36-B367-85B382A3C661}"/>
              </a:ext>
            </a:extLst>
          </p:cNvPr>
          <p:cNvSpPr>
            <a:spLocks noGrp="1"/>
          </p:cNvSpPr>
          <p:nvPr>
            <p:ph type="ftr" sz="quarter" idx="11"/>
          </p:nvPr>
        </p:nvSpPr>
        <p:spPr/>
        <p:txBody>
          <a:bodyPr/>
          <a:lstStyle/>
          <a:p>
            <a:r>
              <a:rPr lang="en-US"/>
              <a:t>Ferramenta de Snowballing</a:t>
            </a:r>
            <a:endParaRPr lang="pt-BR" dirty="0"/>
          </a:p>
        </p:txBody>
      </p:sp>
      <p:sp>
        <p:nvSpPr>
          <p:cNvPr id="6" name="Slide Number Placeholder 5">
            <a:extLst>
              <a:ext uri="{FF2B5EF4-FFF2-40B4-BE49-F238E27FC236}">
                <a16:creationId xmlns:a16="http://schemas.microsoft.com/office/drawing/2014/main" id="{929DE072-50F5-4262-A923-98D7A7CBF6E6}"/>
              </a:ext>
            </a:extLst>
          </p:cNvPr>
          <p:cNvSpPr>
            <a:spLocks noGrp="1"/>
          </p:cNvSpPr>
          <p:nvPr>
            <p:ph type="sldNum" sz="quarter" idx="12"/>
          </p:nvPr>
        </p:nvSpPr>
        <p:spPr/>
        <p:txBody>
          <a:bodyPr/>
          <a:lstStyle/>
          <a:p>
            <a:fld id="{0AAA623A-5D3C-471A-939B-3DC944CAB218}" type="slidenum">
              <a:rPr lang="pt-BR" smtClean="0"/>
              <a:pPr/>
              <a:t>50</a:t>
            </a:fld>
            <a:endParaRPr lang="pt-BR"/>
          </a:p>
        </p:txBody>
      </p:sp>
      <p:sp>
        <p:nvSpPr>
          <p:cNvPr id="9" name="Oval 8">
            <a:extLst>
              <a:ext uri="{FF2B5EF4-FFF2-40B4-BE49-F238E27FC236}">
                <a16:creationId xmlns:a16="http://schemas.microsoft.com/office/drawing/2014/main" id="{CE2E2F4B-A1B0-44A9-BFF6-06B4DA02442B}"/>
              </a:ext>
            </a:extLst>
          </p:cNvPr>
          <p:cNvSpPr/>
          <p:nvPr/>
        </p:nvSpPr>
        <p:spPr>
          <a:xfrm>
            <a:off x="179614" y="1925431"/>
            <a:ext cx="304800" cy="2921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1</a:t>
            </a:r>
            <a:endParaRPr lang="en-US" dirty="0"/>
          </a:p>
        </p:txBody>
      </p:sp>
      <p:sp>
        <p:nvSpPr>
          <p:cNvPr id="10" name="Oval 9">
            <a:extLst>
              <a:ext uri="{FF2B5EF4-FFF2-40B4-BE49-F238E27FC236}">
                <a16:creationId xmlns:a16="http://schemas.microsoft.com/office/drawing/2014/main" id="{ACDE2E1E-BE37-4495-8ABB-74518DE19A49}"/>
              </a:ext>
            </a:extLst>
          </p:cNvPr>
          <p:cNvSpPr/>
          <p:nvPr/>
        </p:nvSpPr>
        <p:spPr>
          <a:xfrm>
            <a:off x="179614" y="2895600"/>
            <a:ext cx="304800" cy="2921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2</a:t>
            </a:r>
            <a:endParaRPr lang="en-US" dirty="0"/>
          </a:p>
        </p:txBody>
      </p:sp>
      <p:sp>
        <p:nvSpPr>
          <p:cNvPr id="12" name="Oval 11">
            <a:extLst>
              <a:ext uri="{FF2B5EF4-FFF2-40B4-BE49-F238E27FC236}">
                <a16:creationId xmlns:a16="http://schemas.microsoft.com/office/drawing/2014/main" id="{CD54C72E-49CD-4F94-A519-5D28AAE74449}"/>
              </a:ext>
            </a:extLst>
          </p:cNvPr>
          <p:cNvSpPr/>
          <p:nvPr/>
        </p:nvSpPr>
        <p:spPr>
          <a:xfrm>
            <a:off x="179614" y="3443081"/>
            <a:ext cx="304800" cy="2921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3</a:t>
            </a:r>
            <a:endParaRPr lang="en-US" dirty="0"/>
          </a:p>
        </p:txBody>
      </p:sp>
      <p:sp>
        <p:nvSpPr>
          <p:cNvPr id="13" name="Oval 12">
            <a:extLst>
              <a:ext uri="{FF2B5EF4-FFF2-40B4-BE49-F238E27FC236}">
                <a16:creationId xmlns:a16="http://schemas.microsoft.com/office/drawing/2014/main" id="{8E72E5B9-0A63-4A28-AA9D-3151E5BE5BEE}"/>
              </a:ext>
            </a:extLst>
          </p:cNvPr>
          <p:cNvSpPr/>
          <p:nvPr/>
        </p:nvSpPr>
        <p:spPr>
          <a:xfrm>
            <a:off x="4419600" y="3973489"/>
            <a:ext cx="304800" cy="2921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4</a:t>
            </a:r>
            <a:endParaRPr lang="en-US" dirty="0"/>
          </a:p>
        </p:txBody>
      </p:sp>
      <p:sp>
        <p:nvSpPr>
          <p:cNvPr id="17" name="Oval 16">
            <a:extLst>
              <a:ext uri="{FF2B5EF4-FFF2-40B4-BE49-F238E27FC236}">
                <a16:creationId xmlns:a16="http://schemas.microsoft.com/office/drawing/2014/main" id="{E2B33293-2025-4BFE-B60E-7FF60526B2A5}"/>
              </a:ext>
            </a:extLst>
          </p:cNvPr>
          <p:cNvSpPr/>
          <p:nvPr/>
        </p:nvSpPr>
        <p:spPr>
          <a:xfrm>
            <a:off x="179614" y="4413250"/>
            <a:ext cx="304800" cy="2921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5</a:t>
            </a:r>
            <a:endParaRPr lang="en-US" dirty="0"/>
          </a:p>
        </p:txBody>
      </p:sp>
      <p:sp>
        <p:nvSpPr>
          <p:cNvPr id="14" name="Oval 13">
            <a:extLst>
              <a:ext uri="{FF2B5EF4-FFF2-40B4-BE49-F238E27FC236}">
                <a16:creationId xmlns:a16="http://schemas.microsoft.com/office/drawing/2014/main" id="{FBBEF7DA-5096-4330-ADB9-D5EF77904229}"/>
              </a:ext>
            </a:extLst>
          </p:cNvPr>
          <p:cNvSpPr/>
          <p:nvPr/>
        </p:nvSpPr>
        <p:spPr>
          <a:xfrm>
            <a:off x="179614" y="4915238"/>
            <a:ext cx="304800" cy="2921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6</a:t>
            </a:r>
            <a:endParaRPr lang="en-US" dirty="0"/>
          </a:p>
        </p:txBody>
      </p:sp>
      <p:sp>
        <p:nvSpPr>
          <p:cNvPr id="15" name="Oval 14">
            <a:extLst>
              <a:ext uri="{FF2B5EF4-FFF2-40B4-BE49-F238E27FC236}">
                <a16:creationId xmlns:a16="http://schemas.microsoft.com/office/drawing/2014/main" id="{49E4EDCA-AFA6-4E9D-873C-09EBA7B1203B}"/>
              </a:ext>
            </a:extLst>
          </p:cNvPr>
          <p:cNvSpPr/>
          <p:nvPr/>
        </p:nvSpPr>
        <p:spPr>
          <a:xfrm>
            <a:off x="3352800" y="5041900"/>
            <a:ext cx="304800" cy="2921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7</a:t>
            </a:r>
            <a:endParaRPr lang="en-US" dirty="0"/>
          </a:p>
        </p:txBody>
      </p:sp>
    </p:spTree>
    <p:extLst>
      <p:ext uri="{BB962C8B-B14F-4D97-AF65-F5344CB8AC3E}">
        <p14:creationId xmlns:p14="http://schemas.microsoft.com/office/powerpoint/2010/main" val="296478566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49AB2E0-3383-43C2-A70A-0E8F352215AF}"/>
              </a:ext>
            </a:extLst>
          </p:cNvPr>
          <p:cNvPicPr>
            <a:picLocks noChangeAspect="1"/>
          </p:cNvPicPr>
          <p:nvPr/>
        </p:nvPicPr>
        <p:blipFill>
          <a:blip r:embed="rId2"/>
          <a:stretch>
            <a:fillRect/>
          </a:stretch>
        </p:blipFill>
        <p:spPr>
          <a:xfrm>
            <a:off x="575349" y="990181"/>
            <a:ext cx="7501851" cy="5502718"/>
          </a:xfrm>
          <a:prstGeom prst="rect">
            <a:avLst/>
          </a:prstGeom>
        </p:spPr>
      </p:pic>
      <p:sp>
        <p:nvSpPr>
          <p:cNvPr id="2" name="Title 1">
            <a:extLst>
              <a:ext uri="{FF2B5EF4-FFF2-40B4-BE49-F238E27FC236}">
                <a16:creationId xmlns:a16="http://schemas.microsoft.com/office/drawing/2014/main" id="{35E7E1E1-C37F-4404-B56A-D7E9BC76AF46}"/>
              </a:ext>
            </a:extLst>
          </p:cNvPr>
          <p:cNvSpPr>
            <a:spLocks noGrp="1"/>
          </p:cNvSpPr>
          <p:nvPr>
            <p:ph type="title"/>
          </p:nvPr>
        </p:nvSpPr>
        <p:spPr/>
        <p:txBody>
          <a:bodyPr/>
          <a:lstStyle/>
          <a:p>
            <a:r>
              <a:rPr lang="en-US" dirty="0" err="1"/>
              <a:t>Forward.ipynb</a:t>
            </a:r>
            <a:r>
              <a:rPr lang="en-US" dirty="0"/>
              <a:t> 2/3</a:t>
            </a:r>
          </a:p>
        </p:txBody>
      </p:sp>
      <p:sp>
        <p:nvSpPr>
          <p:cNvPr id="4" name="Date Placeholder 3">
            <a:extLst>
              <a:ext uri="{FF2B5EF4-FFF2-40B4-BE49-F238E27FC236}">
                <a16:creationId xmlns:a16="http://schemas.microsoft.com/office/drawing/2014/main" id="{3BDDF34D-2A86-4D0F-BED6-9F7822C5C3F2}"/>
              </a:ext>
            </a:extLst>
          </p:cNvPr>
          <p:cNvSpPr>
            <a:spLocks noGrp="1"/>
          </p:cNvSpPr>
          <p:nvPr>
            <p:ph type="dt" sz="half" idx="10"/>
          </p:nvPr>
        </p:nvSpPr>
        <p:spPr/>
        <p:txBody>
          <a:bodyPr/>
          <a:lstStyle/>
          <a:p>
            <a:r>
              <a:rPr lang="en-US"/>
              <a:t>João Felipe Pimentel</a:t>
            </a:r>
            <a:endParaRPr lang="pt-BR" dirty="0"/>
          </a:p>
        </p:txBody>
      </p:sp>
      <p:sp>
        <p:nvSpPr>
          <p:cNvPr id="5" name="Footer Placeholder 4">
            <a:extLst>
              <a:ext uri="{FF2B5EF4-FFF2-40B4-BE49-F238E27FC236}">
                <a16:creationId xmlns:a16="http://schemas.microsoft.com/office/drawing/2014/main" id="{D6532A75-50EF-4E36-B367-85B382A3C661}"/>
              </a:ext>
            </a:extLst>
          </p:cNvPr>
          <p:cNvSpPr>
            <a:spLocks noGrp="1"/>
          </p:cNvSpPr>
          <p:nvPr>
            <p:ph type="ftr" sz="quarter" idx="11"/>
          </p:nvPr>
        </p:nvSpPr>
        <p:spPr/>
        <p:txBody>
          <a:bodyPr/>
          <a:lstStyle/>
          <a:p>
            <a:r>
              <a:rPr lang="en-US"/>
              <a:t>Ferramenta de Snowballing</a:t>
            </a:r>
            <a:endParaRPr lang="pt-BR" dirty="0"/>
          </a:p>
        </p:txBody>
      </p:sp>
      <p:sp>
        <p:nvSpPr>
          <p:cNvPr id="6" name="Slide Number Placeholder 5">
            <a:extLst>
              <a:ext uri="{FF2B5EF4-FFF2-40B4-BE49-F238E27FC236}">
                <a16:creationId xmlns:a16="http://schemas.microsoft.com/office/drawing/2014/main" id="{929DE072-50F5-4262-A923-98D7A7CBF6E6}"/>
              </a:ext>
            </a:extLst>
          </p:cNvPr>
          <p:cNvSpPr>
            <a:spLocks noGrp="1"/>
          </p:cNvSpPr>
          <p:nvPr>
            <p:ph type="sldNum" sz="quarter" idx="12"/>
          </p:nvPr>
        </p:nvSpPr>
        <p:spPr/>
        <p:txBody>
          <a:bodyPr/>
          <a:lstStyle/>
          <a:p>
            <a:fld id="{0AAA623A-5D3C-471A-939B-3DC944CAB218}" type="slidenum">
              <a:rPr lang="pt-BR" smtClean="0"/>
              <a:pPr/>
              <a:t>51</a:t>
            </a:fld>
            <a:endParaRPr lang="pt-BR"/>
          </a:p>
        </p:txBody>
      </p:sp>
      <p:sp>
        <p:nvSpPr>
          <p:cNvPr id="9" name="Oval 8">
            <a:extLst>
              <a:ext uri="{FF2B5EF4-FFF2-40B4-BE49-F238E27FC236}">
                <a16:creationId xmlns:a16="http://schemas.microsoft.com/office/drawing/2014/main" id="{CE2E2F4B-A1B0-44A9-BFF6-06B4DA02442B}"/>
              </a:ext>
            </a:extLst>
          </p:cNvPr>
          <p:cNvSpPr/>
          <p:nvPr/>
        </p:nvSpPr>
        <p:spPr>
          <a:xfrm>
            <a:off x="3352980" y="1447800"/>
            <a:ext cx="304800" cy="2921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1</a:t>
            </a:r>
            <a:endParaRPr lang="en-US" dirty="0"/>
          </a:p>
        </p:txBody>
      </p:sp>
      <p:sp>
        <p:nvSpPr>
          <p:cNvPr id="10" name="Oval 9">
            <a:extLst>
              <a:ext uri="{FF2B5EF4-FFF2-40B4-BE49-F238E27FC236}">
                <a16:creationId xmlns:a16="http://schemas.microsoft.com/office/drawing/2014/main" id="{ACDE2E1E-BE37-4495-8ABB-74518DE19A49}"/>
              </a:ext>
            </a:extLst>
          </p:cNvPr>
          <p:cNvSpPr/>
          <p:nvPr/>
        </p:nvSpPr>
        <p:spPr>
          <a:xfrm>
            <a:off x="3657600" y="2836590"/>
            <a:ext cx="304800" cy="2921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2</a:t>
            </a:r>
            <a:endParaRPr lang="en-US" dirty="0"/>
          </a:p>
        </p:txBody>
      </p:sp>
      <p:sp>
        <p:nvSpPr>
          <p:cNvPr id="12" name="Oval 11">
            <a:extLst>
              <a:ext uri="{FF2B5EF4-FFF2-40B4-BE49-F238E27FC236}">
                <a16:creationId xmlns:a16="http://schemas.microsoft.com/office/drawing/2014/main" id="{CD54C72E-49CD-4F94-A519-5D28AAE74449}"/>
              </a:ext>
            </a:extLst>
          </p:cNvPr>
          <p:cNvSpPr/>
          <p:nvPr/>
        </p:nvSpPr>
        <p:spPr>
          <a:xfrm>
            <a:off x="1524000" y="4265589"/>
            <a:ext cx="304800" cy="2921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3</a:t>
            </a:r>
            <a:endParaRPr lang="en-US" dirty="0"/>
          </a:p>
        </p:txBody>
      </p:sp>
    </p:spTree>
    <p:extLst>
      <p:ext uri="{BB962C8B-B14F-4D97-AF65-F5344CB8AC3E}">
        <p14:creationId xmlns:p14="http://schemas.microsoft.com/office/powerpoint/2010/main" val="102863851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7289686-A7BC-4573-B39A-8E829B4F115B}"/>
              </a:ext>
            </a:extLst>
          </p:cNvPr>
          <p:cNvPicPr>
            <a:picLocks noChangeAspect="1"/>
          </p:cNvPicPr>
          <p:nvPr/>
        </p:nvPicPr>
        <p:blipFill>
          <a:blip r:embed="rId2"/>
          <a:stretch>
            <a:fillRect/>
          </a:stretch>
        </p:blipFill>
        <p:spPr>
          <a:xfrm>
            <a:off x="304800" y="1345313"/>
            <a:ext cx="8610600" cy="5147585"/>
          </a:xfrm>
          <a:prstGeom prst="rect">
            <a:avLst/>
          </a:prstGeom>
        </p:spPr>
      </p:pic>
      <p:sp>
        <p:nvSpPr>
          <p:cNvPr id="2" name="Title 1">
            <a:extLst>
              <a:ext uri="{FF2B5EF4-FFF2-40B4-BE49-F238E27FC236}">
                <a16:creationId xmlns:a16="http://schemas.microsoft.com/office/drawing/2014/main" id="{35E7E1E1-C37F-4404-B56A-D7E9BC76AF46}"/>
              </a:ext>
            </a:extLst>
          </p:cNvPr>
          <p:cNvSpPr>
            <a:spLocks noGrp="1"/>
          </p:cNvSpPr>
          <p:nvPr>
            <p:ph type="title"/>
          </p:nvPr>
        </p:nvSpPr>
        <p:spPr/>
        <p:txBody>
          <a:bodyPr/>
          <a:lstStyle/>
          <a:p>
            <a:r>
              <a:rPr lang="en-US" dirty="0" err="1"/>
              <a:t>Forward.ipynb</a:t>
            </a:r>
            <a:r>
              <a:rPr lang="en-US" dirty="0"/>
              <a:t> 3/3</a:t>
            </a:r>
          </a:p>
        </p:txBody>
      </p:sp>
      <p:sp>
        <p:nvSpPr>
          <p:cNvPr id="4" name="Date Placeholder 3">
            <a:extLst>
              <a:ext uri="{FF2B5EF4-FFF2-40B4-BE49-F238E27FC236}">
                <a16:creationId xmlns:a16="http://schemas.microsoft.com/office/drawing/2014/main" id="{3BDDF34D-2A86-4D0F-BED6-9F7822C5C3F2}"/>
              </a:ext>
            </a:extLst>
          </p:cNvPr>
          <p:cNvSpPr>
            <a:spLocks noGrp="1"/>
          </p:cNvSpPr>
          <p:nvPr>
            <p:ph type="dt" sz="half" idx="10"/>
          </p:nvPr>
        </p:nvSpPr>
        <p:spPr/>
        <p:txBody>
          <a:bodyPr/>
          <a:lstStyle/>
          <a:p>
            <a:r>
              <a:rPr lang="en-US"/>
              <a:t>João Felipe Pimentel</a:t>
            </a:r>
            <a:endParaRPr lang="pt-BR" dirty="0"/>
          </a:p>
        </p:txBody>
      </p:sp>
      <p:sp>
        <p:nvSpPr>
          <p:cNvPr id="5" name="Footer Placeholder 4">
            <a:extLst>
              <a:ext uri="{FF2B5EF4-FFF2-40B4-BE49-F238E27FC236}">
                <a16:creationId xmlns:a16="http://schemas.microsoft.com/office/drawing/2014/main" id="{D6532A75-50EF-4E36-B367-85B382A3C661}"/>
              </a:ext>
            </a:extLst>
          </p:cNvPr>
          <p:cNvSpPr>
            <a:spLocks noGrp="1"/>
          </p:cNvSpPr>
          <p:nvPr>
            <p:ph type="ftr" sz="quarter" idx="11"/>
          </p:nvPr>
        </p:nvSpPr>
        <p:spPr/>
        <p:txBody>
          <a:bodyPr/>
          <a:lstStyle/>
          <a:p>
            <a:r>
              <a:rPr lang="en-US"/>
              <a:t>Ferramenta de Snowballing</a:t>
            </a:r>
            <a:endParaRPr lang="pt-BR" dirty="0"/>
          </a:p>
        </p:txBody>
      </p:sp>
      <p:sp>
        <p:nvSpPr>
          <p:cNvPr id="6" name="Slide Number Placeholder 5">
            <a:extLst>
              <a:ext uri="{FF2B5EF4-FFF2-40B4-BE49-F238E27FC236}">
                <a16:creationId xmlns:a16="http://schemas.microsoft.com/office/drawing/2014/main" id="{929DE072-50F5-4262-A923-98D7A7CBF6E6}"/>
              </a:ext>
            </a:extLst>
          </p:cNvPr>
          <p:cNvSpPr>
            <a:spLocks noGrp="1"/>
          </p:cNvSpPr>
          <p:nvPr>
            <p:ph type="sldNum" sz="quarter" idx="12"/>
          </p:nvPr>
        </p:nvSpPr>
        <p:spPr/>
        <p:txBody>
          <a:bodyPr/>
          <a:lstStyle/>
          <a:p>
            <a:fld id="{0AAA623A-5D3C-471A-939B-3DC944CAB218}" type="slidenum">
              <a:rPr lang="pt-BR" smtClean="0"/>
              <a:pPr/>
              <a:t>52</a:t>
            </a:fld>
            <a:endParaRPr lang="pt-BR"/>
          </a:p>
        </p:txBody>
      </p:sp>
      <p:sp>
        <p:nvSpPr>
          <p:cNvPr id="9" name="Oval 8">
            <a:extLst>
              <a:ext uri="{FF2B5EF4-FFF2-40B4-BE49-F238E27FC236}">
                <a16:creationId xmlns:a16="http://schemas.microsoft.com/office/drawing/2014/main" id="{CE2E2F4B-A1B0-44A9-BFF6-06B4DA02442B}"/>
              </a:ext>
            </a:extLst>
          </p:cNvPr>
          <p:cNvSpPr/>
          <p:nvPr/>
        </p:nvSpPr>
        <p:spPr>
          <a:xfrm>
            <a:off x="381000" y="1752600"/>
            <a:ext cx="304800" cy="2921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1</a:t>
            </a:r>
            <a:endParaRPr lang="en-US" dirty="0"/>
          </a:p>
        </p:txBody>
      </p:sp>
    </p:spTree>
    <p:extLst>
      <p:ext uri="{BB962C8B-B14F-4D97-AF65-F5344CB8AC3E}">
        <p14:creationId xmlns:p14="http://schemas.microsoft.com/office/powerpoint/2010/main" val="268266576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53CA9A-CBE1-413F-AFC1-410AFC7AF692}"/>
              </a:ext>
            </a:extLst>
          </p:cNvPr>
          <p:cNvSpPr>
            <a:spLocks noGrp="1"/>
          </p:cNvSpPr>
          <p:nvPr>
            <p:ph type="title"/>
          </p:nvPr>
        </p:nvSpPr>
        <p:spPr>
          <a:xfrm>
            <a:off x="917594" y="188640"/>
            <a:ext cx="7308812" cy="1143000"/>
          </a:xfrm>
        </p:spPr>
        <p:txBody>
          <a:bodyPr/>
          <a:lstStyle/>
          <a:p>
            <a:r>
              <a:rPr lang="en-US" noProof="0" dirty="0"/>
              <a:t>Beware of the Google Scholar terms and conditions!</a:t>
            </a:r>
          </a:p>
        </p:txBody>
      </p:sp>
      <p:sp>
        <p:nvSpPr>
          <p:cNvPr id="3" name="Content Placeholder 2">
            <a:extLst>
              <a:ext uri="{FF2B5EF4-FFF2-40B4-BE49-F238E27FC236}">
                <a16:creationId xmlns:a16="http://schemas.microsoft.com/office/drawing/2014/main" id="{17D763E3-850A-4856-9E74-5C69665EBCB4}"/>
              </a:ext>
            </a:extLst>
          </p:cNvPr>
          <p:cNvSpPr>
            <a:spLocks noGrp="1"/>
          </p:cNvSpPr>
          <p:nvPr>
            <p:ph idx="1"/>
          </p:nvPr>
        </p:nvSpPr>
        <p:spPr/>
        <p:txBody>
          <a:bodyPr>
            <a:normAutofit fontScale="92500" lnSpcReduction="20000"/>
          </a:bodyPr>
          <a:lstStyle/>
          <a:p>
            <a:r>
              <a:rPr lang="en-US" dirty="0"/>
              <a:t>The</a:t>
            </a:r>
            <a:r>
              <a:rPr lang="en-US" noProof="0" dirty="0"/>
              <a:t> scholar does not allow to use bots</a:t>
            </a:r>
          </a:p>
          <a:p>
            <a:r>
              <a:rPr lang="en-US" noProof="0" dirty="0"/>
              <a:t>The tool makes 21 requests to scholar to get the </a:t>
            </a:r>
            <a:r>
              <a:rPr lang="en-US" noProof="0" dirty="0" err="1"/>
              <a:t>BibTex</a:t>
            </a:r>
            <a:r>
              <a:rPr lang="en-US" noProof="0" dirty="0"/>
              <a:t> of papers for each resulting page</a:t>
            </a:r>
          </a:p>
          <a:p>
            <a:r>
              <a:rPr lang="en-US" dirty="0"/>
              <a:t>These request may trigger the Scholar bot detection</a:t>
            </a:r>
          </a:p>
          <a:p>
            <a:r>
              <a:rPr lang="en-US" noProof="0" dirty="0"/>
              <a:t>Pay attention to the </a:t>
            </a:r>
            <a:r>
              <a:rPr lang="en-US" noProof="0" dirty="0" err="1"/>
              <a:t>Sele</a:t>
            </a:r>
            <a:r>
              <a:rPr lang="en-US" dirty="0" err="1"/>
              <a:t>nium</a:t>
            </a:r>
            <a:r>
              <a:rPr lang="en-US" dirty="0"/>
              <a:t> window to fill the </a:t>
            </a:r>
            <a:r>
              <a:rPr lang="en-US" dirty="0" err="1"/>
              <a:t>captachas</a:t>
            </a:r>
            <a:endParaRPr lang="en-US" dirty="0"/>
          </a:p>
          <a:p>
            <a:pPr lvl="1"/>
            <a:r>
              <a:rPr lang="en-US" noProof="0" dirty="0"/>
              <a:t>If a text field shows up asking for a captcha in the tool, </a:t>
            </a:r>
            <a:r>
              <a:rPr lang="en-US" b="1" dirty="0"/>
              <a:t>fill the captcha in the Selenium window</a:t>
            </a:r>
            <a:r>
              <a:rPr lang="en-US" dirty="0"/>
              <a:t> and type “&lt;ok&gt;” in the text field</a:t>
            </a:r>
          </a:p>
          <a:p>
            <a:r>
              <a:rPr lang="en-US" noProof="0" dirty="0"/>
              <a:t>If it is possible, </a:t>
            </a:r>
            <a:r>
              <a:rPr lang="en-US" dirty="0"/>
              <a:t>sign in with a google account that is not your main one in the Selenium window</a:t>
            </a:r>
          </a:p>
        </p:txBody>
      </p:sp>
      <p:sp>
        <p:nvSpPr>
          <p:cNvPr id="4" name="Date Placeholder 3">
            <a:extLst>
              <a:ext uri="{FF2B5EF4-FFF2-40B4-BE49-F238E27FC236}">
                <a16:creationId xmlns:a16="http://schemas.microsoft.com/office/drawing/2014/main" id="{8E7D266F-99F8-42C6-89B4-E48D761DE238}"/>
              </a:ext>
            </a:extLst>
          </p:cNvPr>
          <p:cNvSpPr>
            <a:spLocks noGrp="1"/>
          </p:cNvSpPr>
          <p:nvPr>
            <p:ph type="dt" sz="half" idx="10"/>
          </p:nvPr>
        </p:nvSpPr>
        <p:spPr/>
        <p:txBody>
          <a:bodyPr/>
          <a:lstStyle/>
          <a:p>
            <a:r>
              <a:rPr lang="en-US"/>
              <a:t>João Felipe Pimentel</a:t>
            </a:r>
            <a:endParaRPr lang="pt-BR" dirty="0"/>
          </a:p>
        </p:txBody>
      </p:sp>
      <p:sp>
        <p:nvSpPr>
          <p:cNvPr id="5" name="Footer Placeholder 4">
            <a:extLst>
              <a:ext uri="{FF2B5EF4-FFF2-40B4-BE49-F238E27FC236}">
                <a16:creationId xmlns:a16="http://schemas.microsoft.com/office/drawing/2014/main" id="{EC253806-F0F0-49A4-A931-91F2FE43982E}"/>
              </a:ext>
            </a:extLst>
          </p:cNvPr>
          <p:cNvSpPr>
            <a:spLocks noGrp="1"/>
          </p:cNvSpPr>
          <p:nvPr>
            <p:ph type="ftr" sz="quarter" idx="11"/>
          </p:nvPr>
        </p:nvSpPr>
        <p:spPr/>
        <p:txBody>
          <a:bodyPr/>
          <a:lstStyle/>
          <a:p>
            <a:r>
              <a:rPr lang="en-US"/>
              <a:t>Ferramenta de Snowballing</a:t>
            </a:r>
            <a:endParaRPr lang="pt-BR" dirty="0"/>
          </a:p>
        </p:txBody>
      </p:sp>
      <p:sp>
        <p:nvSpPr>
          <p:cNvPr id="6" name="Slide Number Placeholder 5">
            <a:extLst>
              <a:ext uri="{FF2B5EF4-FFF2-40B4-BE49-F238E27FC236}">
                <a16:creationId xmlns:a16="http://schemas.microsoft.com/office/drawing/2014/main" id="{A1BD7672-2108-42A6-A856-E7FE3467B849}"/>
              </a:ext>
            </a:extLst>
          </p:cNvPr>
          <p:cNvSpPr>
            <a:spLocks noGrp="1"/>
          </p:cNvSpPr>
          <p:nvPr>
            <p:ph type="sldNum" sz="quarter" idx="12"/>
          </p:nvPr>
        </p:nvSpPr>
        <p:spPr/>
        <p:txBody>
          <a:bodyPr/>
          <a:lstStyle/>
          <a:p>
            <a:fld id="{0AAA623A-5D3C-471A-939B-3DC944CAB218}" type="slidenum">
              <a:rPr lang="pt-BR" smtClean="0"/>
              <a:pPr/>
              <a:t>53</a:t>
            </a:fld>
            <a:endParaRPr lang="pt-BR"/>
          </a:p>
        </p:txBody>
      </p:sp>
    </p:spTree>
    <p:extLst>
      <p:ext uri="{BB962C8B-B14F-4D97-AF65-F5344CB8AC3E}">
        <p14:creationId xmlns:p14="http://schemas.microsoft.com/office/powerpoint/2010/main" val="100797199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07DF0B-BB16-407F-B3E3-36F3970137AC}"/>
              </a:ext>
            </a:extLst>
          </p:cNvPr>
          <p:cNvSpPr>
            <a:spLocks noGrp="1"/>
          </p:cNvSpPr>
          <p:nvPr>
            <p:ph type="title"/>
          </p:nvPr>
        </p:nvSpPr>
        <p:spPr/>
        <p:txBody>
          <a:bodyPr/>
          <a:lstStyle/>
          <a:p>
            <a:r>
              <a:rPr lang="en-US" dirty="0"/>
              <a:t>Project Structure</a:t>
            </a:r>
          </a:p>
        </p:txBody>
      </p:sp>
      <p:sp>
        <p:nvSpPr>
          <p:cNvPr id="4" name="Date Placeholder 3">
            <a:extLst>
              <a:ext uri="{FF2B5EF4-FFF2-40B4-BE49-F238E27FC236}">
                <a16:creationId xmlns:a16="http://schemas.microsoft.com/office/drawing/2014/main" id="{B122B9F8-8C40-4B8B-8666-D973A843D1ED}"/>
              </a:ext>
            </a:extLst>
          </p:cNvPr>
          <p:cNvSpPr>
            <a:spLocks noGrp="1"/>
          </p:cNvSpPr>
          <p:nvPr>
            <p:ph type="dt" sz="half" idx="10"/>
          </p:nvPr>
        </p:nvSpPr>
        <p:spPr/>
        <p:txBody>
          <a:bodyPr/>
          <a:lstStyle/>
          <a:p>
            <a:r>
              <a:rPr lang="en-US"/>
              <a:t>João Felipe Pimentel</a:t>
            </a:r>
            <a:endParaRPr lang="pt-BR" dirty="0"/>
          </a:p>
        </p:txBody>
      </p:sp>
      <p:sp>
        <p:nvSpPr>
          <p:cNvPr id="5" name="Footer Placeholder 4">
            <a:extLst>
              <a:ext uri="{FF2B5EF4-FFF2-40B4-BE49-F238E27FC236}">
                <a16:creationId xmlns:a16="http://schemas.microsoft.com/office/drawing/2014/main" id="{14E44D9B-625A-4B21-9774-7B34F571F556}"/>
              </a:ext>
            </a:extLst>
          </p:cNvPr>
          <p:cNvSpPr>
            <a:spLocks noGrp="1"/>
          </p:cNvSpPr>
          <p:nvPr>
            <p:ph type="ftr" sz="quarter" idx="11"/>
          </p:nvPr>
        </p:nvSpPr>
        <p:spPr/>
        <p:txBody>
          <a:bodyPr/>
          <a:lstStyle/>
          <a:p>
            <a:r>
              <a:rPr lang="en-US"/>
              <a:t>Ferramenta de Snowballing</a:t>
            </a:r>
            <a:endParaRPr lang="pt-BR" dirty="0"/>
          </a:p>
        </p:txBody>
      </p:sp>
      <p:sp>
        <p:nvSpPr>
          <p:cNvPr id="6" name="Slide Number Placeholder 5">
            <a:extLst>
              <a:ext uri="{FF2B5EF4-FFF2-40B4-BE49-F238E27FC236}">
                <a16:creationId xmlns:a16="http://schemas.microsoft.com/office/drawing/2014/main" id="{645055A7-8757-473D-8050-CA10B33FE11F}"/>
              </a:ext>
            </a:extLst>
          </p:cNvPr>
          <p:cNvSpPr>
            <a:spLocks noGrp="1"/>
          </p:cNvSpPr>
          <p:nvPr>
            <p:ph type="sldNum" sz="quarter" idx="12"/>
          </p:nvPr>
        </p:nvSpPr>
        <p:spPr/>
        <p:txBody>
          <a:bodyPr/>
          <a:lstStyle/>
          <a:p>
            <a:fld id="{0AAA623A-5D3C-471A-939B-3DC944CAB218}" type="slidenum">
              <a:rPr lang="pt-BR" smtClean="0"/>
              <a:pPr/>
              <a:t>54</a:t>
            </a:fld>
            <a:endParaRPr lang="pt-BR"/>
          </a:p>
        </p:txBody>
      </p:sp>
      <p:sp>
        <p:nvSpPr>
          <p:cNvPr id="8" name="TextBox 7">
            <a:extLst>
              <a:ext uri="{FF2B5EF4-FFF2-40B4-BE49-F238E27FC236}">
                <a16:creationId xmlns:a16="http://schemas.microsoft.com/office/drawing/2014/main" id="{DCD5C754-DA42-4891-A055-620AF3BF04A0}"/>
              </a:ext>
            </a:extLst>
          </p:cNvPr>
          <p:cNvSpPr txBox="1"/>
          <p:nvPr/>
        </p:nvSpPr>
        <p:spPr>
          <a:xfrm>
            <a:off x="504335" y="1070030"/>
            <a:ext cx="4814716" cy="461665"/>
          </a:xfrm>
          <a:prstGeom prst="rect">
            <a:avLst/>
          </a:prstGeom>
          <a:noFill/>
        </p:spPr>
        <p:txBody>
          <a:bodyPr wrap="none" rtlCol="0">
            <a:spAutoFit/>
          </a:bodyPr>
          <a:lstStyle/>
          <a:p>
            <a:r>
              <a:rPr lang="en-US" sz="2400">
                <a:solidFill>
                  <a:schemeClr val="accent4"/>
                </a:solidFill>
              </a:rPr>
              <a:t>database</a:t>
            </a:r>
            <a:r>
              <a:rPr lang="en-US" sz="2400"/>
              <a:t>  -  Snowballing data storage</a:t>
            </a:r>
          </a:p>
        </p:txBody>
      </p:sp>
      <p:sp>
        <p:nvSpPr>
          <p:cNvPr id="14" name="TextBox 13">
            <a:extLst>
              <a:ext uri="{FF2B5EF4-FFF2-40B4-BE49-F238E27FC236}">
                <a16:creationId xmlns:a16="http://schemas.microsoft.com/office/drawing/2014/main" id="{E8D7C2F3-996C-4E48-8B33-19E9F034CFDC}"/>
              </a:ext>
            </a:extLst>
          </p:cNvPr>
          <p:cNvSpPr txBox="1"/>
          <p:nvPr/>
        </p:nvSpPr>
        <p:spPr>
          <a:xfrm>
            <a:off x="504335" y="1559995"/>
            <a:ext cx="3528595" cy="461665"/>
          </a:xfrm>
          <a:prstGeom prst="rect">
            <a:avLst/>
          </a:prstGeom>
          <a:noFill/>
        </p:spPr>
        <p:txBody>
          <a:bodyPr wrap="none" rtlCol="0">
            <a:spAutoFit/>
          </a:bodyPr>
          <a:lstStyle/>
          <a:p>
            <a:r>
              <a:rPr lang="en-US" sz="2400">
                <a:solidFill>
                  <a:schemeClr val="accent4"/>
                </a:solidFill>
              </a:rPr>
              <a:t>files</a:t>
            </a:r>
            <a:r>
              <a:rPr lang="en-US" sz="2400"/>
              <a:t>  -  Papers’ PDF storage</a:t>
            </a:r>
          </a:p>
        </p:txBody>
      </p:sp>
      <p:sp>
        <p:nvSpPr>
          <p:cNvPr id="15" name="TextBox 14">
            <a:extLst>
              <a:ext uri="{FF2B5EF4-FFF2-40B4-BE49-F238E27FC236}">
                <a16:creationId xmlns:a16="http://schemas.microsoft.com/office/drawing/2014/main" id="{BCA9A583-FEE6-4D4D-9906-D55FB26BBE34}"/>
              </a:ext>
            </a:extLst>
          </p:cNvPr>
          <p:cNvSpPr txBox="1"/>
          <p:nvPr/>
        </p:nvSpPr>
        <p:spPr>
          <a:xfrm>
            <a:off x="504335" y="2049960"/>
            <a:ext cx="4305089" cy="461665"/>
          </a:xfrm>
          <a:prstGeom prst="rect">
            <a:avLst/>
          </a:prstGeom>
          <a:noFill/>
        </p:spPr>
        <p:txBody>
          <a:bodyPr wrap="none" rtlCol="0">
            <a:spAutoFit/>
          </a:bodyPr>
          <a:lstStyle/>
          <a:p>
            <a:r>
              <a:rPr lang="en-US" sz="2400">
                <a:solidFill>
                  <a:schemeClr val="bg2">
                    <a:lumMod val="50000"/>
                  </a:schemeClr>
                </a:solidFill>
              </a:rPr>
              <a:t>notebooks</a:t>
            </a:r>
            <a:r>
              <a:rPr lang="en-US" sz="2400"/>
              <a:t>  -  Analysis Notebooks</a:t>
            </a:r>
          </a:p>
        </p:txBody>
      </p:sp>
      <p:sp>
        <p:nvSpPr>
          <p:cNvPr id="16" name="TextBox 15">
            <a:extLst>
              <a:ext uri="{FF2B5EF4-FFF2-40B4-BE49-F238E27FC236}">
                <a16:creationId xmlns:a16="http://schemas.microsoft.com/office/drawing/2014/main" id="{658BFA63-0E12-473E-A1EF-F0C66A490861}"/>
              </a:ext>
            </a:extLst>
          </p:cNvPr>
          <p:cNvSpPr txBox="1"/>
          <p:nvPr/>
        </p:nvSpPr>
        <p:spPr>
          <a:xfrm>
            <a:off x="504335" y="2539925"/>
            <a:ext cx="7802136" cy="461665"/>
          </a:xfrm>
          <a:prstGeom prst="rect">
            <a:avLst/>
          </a:prstGeom>
          <a:noFill/>
        </p:spPr>
        <p:txBody>
          <a:bodyPr wrap="none" rtlCol="0">
            <a:spAutoFit/>
          </a:bodyPr>
          <a:lstStyle/>
          <a:p>
            <a:r>
              <a:rPr lang="en-US" sz="2400" dirty="0"/>
              <a:t>.</a:t>
            </a:r>
            <a:r>
              <a:rPr lang="en-US" sz="2400" dirty="0" err="1"/>
              <a:t>gitignore</a:t>
            </a:r>
            <a:r>
              <a:rPr lang="en-US" sz="2400" dirty="0"/>
              <a:t>  -  Ignores the files directory and Python cache files</a:t>
            </a:r>
          </a:p>
        </p:txBody>
      </p:sp>
      <p:sp>
        <p:nvSpPr>
          <p:cNvPr id="17" name="TextBox 16">
            <a:extLst>
              <a:ext uri="{FF2B5EF4-FFF2-40B4-BE49-F238E27FC236}">
                <a16:creationId xmlns:a16="http://schemas.microsoft.com/office/drawing/2014/main" id="{45C0D631-F92E-4ACE-BCC1-ABE3841F5C4A}"/>
              </a:ext>
            </a:extLst>
          </p:cNvPr>
          <p:cNvSpPr txBox="1"/>
          <p:nvPr/>
        </p:nvSpPr>
        <p:spPr>
          <a:xfrm>
            <a:off x="504335" y="3029890"/>
            <a:ext cx="6517682" cy="461665"/>
          </a:xfrm>
          <a:prstGeom prst="rect">
            <a:avLst/>
          </a:prstGeom>
          <a:noFill/>
        </p:spPr>
        <p:txBody>
          <a:bodyPr wrap="none" rtlCol="0">
            <a:spAutoFit/>
          </a:bodyPr>
          <a:lstStyle/>
          <a:p>
            <a:r>
              <a:rPr lang="en-US" sz="2400" dirty="0" err="1">
                <a:solidFill>
                  <a:schemeClr val="accent6"/>
                </a:solidFill>
              </a:rPr>
              <a:t>Backward.ipynb</a:t>
            </a:r>
            <a:r>
              <a:rPr lang="en-US" sz="2400" dirty="0">
                <a:solidFill>
                  <a:schemeClr val="accent6"/>
                </a:solidFill>
              </a:rPr>
              <a:t>  </a:t>
            </a:r>
            <a:r>
              <a:rPr lang="en-US" sz="2400" dirty="0"/>
              <a:t>-  Supports Backward Snowballing</a:t>
            </a:r>
          </a:p>
        </p:txBody>
      </p:sp>
      <p:sp>
        <p:nvSpPr>
          <p:cNvPr id="18" name="TextBox 17">
            <a:extLst>
              <a:ext uri="{FF2B5EF4-FFF2-40B4-BE49-F238E27FC236}">
                <a16:creationId xmlns:a16="http://schemas.microsoft.com/office/drawing/2014/main" id="{F00F6AD5-832A-47FE-BB44-47CCFA5CF3DD}"/>
              </a:ext>
            </a:extLst>
          </p:cNvPr>
          <p:cNvSpPr txBox="1"/>
          <p:nvPr/>
        </p:nvSpPr>
        <p:spPr>
          <a:xfrm>
            <a:off x="504335" y="3519855"/>
            <a:ext cx="6166303" cy="461665"/>
          </a:xfrm>
          <a:prstGeom prst="rect">
            <a:avLst/>
          </a:prstGeom>
          <a:noFill/>
        </p:spPr>
        <p:txBody>
          <a:bodyPr wrap="none" rtlCol="0">
            <a:spAutoFit/>
          </a:bodyPr>
          <a:lstStyle/>
          <a:p>
            <a:r>
              <a:rPr lang="en-US" sz="2400" dirty="0" err="1">
                <a:solidFill>
                  <a:schemeClr val="accent6"/>
                </a:solidFill>
              </a:rPr>
              <a:t>Forward.ipynb</a:t>
            </a:r>
            <a:r>
              <a:rPr lang="en-US" sz="2400" dirty="0">
                <a:solidFill>
                  <a:schemeClr val="accent6"/>
                </a:solidFill>
              </a:rPr>
              <a:t>  </a:t>
            </a:r>
            <a:r>
              <a:rPr lang="en-US" sz="2400" dirty="0"/>
              <a:t>-  Supports Forward Snowballing</a:t>
            </a:r>
          </a:p>
        </p:txBody>
      </p:sp>
      <p:sp>
        <p:nvSpPr>
          <p:cNvPr id="19" name="TextBox 18">
            <a:extLst>
              <a:ext uri="{FF2B5EF4-FFF2-40B4-BE49-F238E27FC236}">
                <a16:creationId xmlns:a16="http://schemas.microsoft.com/office/drawing/2014/main" id="{7123717B-DCBD-442A-A968-BC715F664EC2}"/>
              </a:ext>
            </a:extLst>
          </p:cNvPr>
          <p:cNvSpPr txBox="1"/>
          <p:nvPr/>
        </p:nvSpPr>
        <p:spPr>
          <a:xfrm>
            <a:off x="504335" y="4009820"/>
            <a:ext cx="5889048" cy="461665"/>
          </a:xfrm>
          <a:prstGeom prst="rect">
            <a:avLst/>
          </a:prstGeom>
          <a:noFill/>
        </p:spPr>
        <p:txBody>
          <a:bodyPr wrap="none" rtlCol="0">
            <a:spAutoFit/>
          </a:bodyPr>
          <a:lstStyle/>
          <a:p>
            <a:r>
              <a:rPr lang="en-US" sz="2400" dirty="0" err="1">
                <a:solidFill>
                  <a:schemeClr val="accent6"/>
                </a:solidFill>
              </a:rPr>
              <a:t>Index.ipynb</a:t>
            </a:r>
            <a:r>
              <a:rPr lang="en-US" sz="2400" dirty="0">
                <a:solidFill>
                  <a:schemeClr val="accent6"/>
                </a:solidFill>
              </a:rPr>
              <a:t>  </a:t>
            </a:r>
            <a:r>
              <a:rPr lang="en-US" sz="2400" dirty="0"/>
              <a:t>-  Describes the Project Structure</a:t>
            </a:r>
          </a:p>
        </p:txBody>
      </p:sp>
      <p:sp>
        <p:nvSpPr>
          <p:cNvPr id="20" name="TextBox 19">
            <a:extLst>
              <a:ext uri="{FF2B5EF4-FFF2-40B4-BE49-F238E27FC236}">
                <a16:creationId xmlns:a16="http://schemas.microsoft.com/office/drawing/2014/main" id="{927A3F41-0645-4761-9C3A-A89D69FBEAA8}"/>
              </a:ext>
            </a:extLst>
          </p:cNvPr>
          <p:cNvSpPr txBox="1"/>
          <p:nvPr/>
        </p:nvSpPr>
        <p:spPr>
          <a:xfrm>
            <a:off x="504335" y="4499785"/>
            <a:ext cx="7623754" cy="461665"/>
          </a:xfrm>
          <a:prstGeom prst="rect">
            <a:avLst/>
          </a:prstGeom>
          <a:noFill/>
        </p:spPr>
        <p:txBody>
          <a:bodyPr wrap="none" rtlCol="0">
            <a:spAutoFit/>
          </a:bodyPr>
          <a:lstStyle/>
          <a:p>
            <a:r>
              <a:rPr lang="en-US" sz="2400" dirty="0" err="1">
                <a:solidFill>
                  <a:schemeClr val="accent6"/>
                </a:solidFill>
              </a:rPr>
              <a:t>Insert.ipynb</a:t>
            </a:r>
            <a:r>
              <a:rPr lang="en-US" sz="2400" dirty="0">
                <a:solidFill>
                  <a:schemeClr val="accent6"/>
                </a:solidFill>
              </a:rPr>
              <a:t>  </a:t>
            </a:r>
            <a:r>
              <a:rPr lang="en-US" sz="2400" dirty="0"/>
              <a:t>-  Supports the insertion of papers from </a:t>
            </a:r>
            <a:r>
              <a:rPr lang="en-US" sz="2400" dirty="0" err="1"/>
              <a:t>BibTex</a:t>
            </a:r>
            <a:endParaRPr lang="en-US" sz="2400" dirty="0"/>
          </a:p>
        </p:txBody>
      </p:sp>
      <p:sp>
        <p:nvSpPr>
          <p:cNvPr id="21" name="TextBox 20">
            <a:extLst>
              <a:ext uri="{FF2B5EF4-FFF2-40B4-BE49-F238E27FC236}">
                <a16:creationId xmlns:a16="http://schemas.microsoft.com/office/drawing/2014/main" id="{FA6A17D0-767A-46ED-9B3C-0400874B0819}"/>
              </a:ext>
            </a:extLst>
          </p:cNvPr>
          <p:cNvSpPr txBox="1"/>
          <p:nvPr/>
        </p:nvSpPr>
        <p:spPr>
          <a:xfrm>
            <a:off x="504335" y="4989750"/>
            <a:ext cx="6736075" cy="461665"/>
          </a:xfrm>
          <a:prstGeom prst="rect">
            <a:avLst/>
          </a:prstGeom>
          <a:noFill/>
        </p:spPr>
        <p:txBody>
          <a:bodyPr wrap="none" rtlCol="0">
            <a:spAutoFit/>
          </a:bodyPr>
          <a:lstStyle/>
          <a:p>
            <a:r>
              <a:rPr lang="en-US" sz="2400" dirty="0" err="1">
                <a:solidFill>
                  <a:schemeClr val="accent6"/>
                </a:solidFill>
              </a:rPr>
              <a:t>Progress.ipynb</a:t>
            </a:r>
            <a:r>
              <a:rPr lang="en-US" sz="2400" dirty="0">
                <a:solidFill>
                  <a:schemeClr val="accent6"/>
                </a:solidFill>
              </a:rPr>
              <a:t>  </a:t>
            </a:r>
            <a:r>
              <a:rPr lang="en-US" sz="2400" dirty="0"/>
              <a:t>-  Monitors the Snowballing progress</a:t>
            </a:r>
          </a:p>
        </p:txBody>
      </p:sp>
      <p:sp>
        <p:nvSpPr>
          <p:cNvPr id="22" name="TextBox 21">
            <a:extLst>
              <a:ext uri="{FF2B5EF4-FFF2-40B4-BE49-F238E27FC236}">
                <a16:creationId xmlns:a16="http://schemas.microsoft.com/office/drawing/2014/main" id="{00B5C7F7-4297-4A9C-8DFF-DFB189F47881}"/>
              </a:ext>
            </a:extLst>
          </p:cNvPr>
          <p:cNvSpPr txBox="1"/>
          <p:nvPr/>
        </p:nvSpPr>
        <p:spPr>
          <a:xfrm>
            <a:off x="504335" y="5479715"/>
            <a:ext cx="8742458" cy="461665"/>
          </a:xfrm>
          <a:prstGeom prst="rect">
            <a:avLst/>
          </a:prstGeom>
          <a:noFill/>
        </p:spPr>
        <p:txBody>
          <a:bodyPr wrap="none" rtlCol="0">
            <a:spAutoFit/>
          </a:bodyPr>
          <a:lstStyle/>
          <a:p>
            <a:r>
              <a:rPr lang="en-US" sz="2400" dirty="0" err="1">
                <a:solidFill>
                  <a:schemeClr val="accent6"/>
                </a:solidFill>
              </a:rPr>
              <a:t>SearchScholar.ipynb</a:t>
            </a:r>
            <a:r>
              <a:rPr lang="en-US" sz="2400" dirty="0">
                <a:solidFill>
                  <a:schemeClr val="accent6"/>
                </a:solidFill>
              </a:rPr>
              <a:t>  </a:t>
            </a:r>
            <a:r>
              <a:rPr lang="en-US" sz="2400" dirty="0"/>
              <a:t>-  Supports the insertion of papers from Scholar</a:t>
            </a:r>
          </a:p>
        </p:txBody>
      </p:sp>
      <p:sp>
        <p:nvSpPr>
          <p:cNvPr id="23" name="TextBox 22">
            <a:extLst>
              <a:ext uri="{FF2B5EF4-FFF2-40B4-BE49-F238E27FC236}">
                <a16:creationId xmlns:a16="http://schemas.microsoft.com/office/drawing/2014/main" id="{567635A7-BA2E-49EB-B099-32EFF5715488}"/>
              </a:ext>
            </a:extLst>
          </p:cNvPr>
          <p:cNvSpPr txBox="1"/>
          <p:nvPr/>
        </p:nvSpPr>
        <p:spPr>
          <a:xfrm>
            <a:off x="504335" y="5969679"/>
            <a:ext cx="6858096" cy="461665"/>
          </a:xfrm>
          <a:prstGeom prst="rect">
            <a:avLst/>
          </a:prstGeom>
          <a:noFill/>
        </p:spPr>
        <p:txBody>
          <a:bodyPr wrap="none" rtlCol="0">
            <a:spAutoFit/>
          </a:bodyPr>
          <a:lstStyle/>
          <a:p>
            <a:r>
              <a:rPr lang="en-US" sz="2400" dirty="0" err="1">
                <a:solidFill>
                  <a:schemeClr val="accent6"/>
                </a:solidFill>
              </a:rPr>
              <a:t>Validate.ipynb</a:t>
            </a:r>
            <a:r>
              <a:rPr lang="en-US" sz="2400" dirty="0">
                <a:solidFill>
                  <a:schemeClr val="accent6"/>
                </a:solidFill>
              </a:rPr>
              <a:t>  </a:t>
            </a:r>
            <a:r>
              <a:rPr lang="en-US" sz="2400" dirty="0"/>
              <a:t>-  Validates and updates the insertions</a:t>
            </a:r>
          </a:p>
        </p:txBody>
      </p:sp>
      <p:pic>
        <p:nvPicPr>
          <p:cNvPr id="27" name="Picture 26">
            <a:extLst>
              <a:ext uri="{FF2B5EF4-FFF2-40B4-BE49-F238E27FC236}">
                <a16:creationId xmlns:a16="http://schemas.microsoft.com/office/drawing/2014/main" id="{5A63757B-A21C-4457-BF8B-DA0FA2FECDFA}"/>
              </a:ext>
            </a:extLst>
          </p:cNvPr>
          <p:cNvPicPr>
            <a:picLocks noChangeAspect="1"/>
          </p:cNvPicPr>
          <p:nvPr/>
        </p:nvPicPr>
        <p:blipFill>
          <a:blip r:embed="rId2"/>
          <a:stretch>
            <a:fillRect/>
          </a:stretch>
        </p:blipFill>
        <p:spPr>
          <a:xfrm>
            <a:off x="158911" y="1093307"/>
            <a:ext cx="344186" cy="415109"/>
          </a:xfrm>
          <a:prstGeom prst="rect">
            <a:avLst/>
          </a:prstGeom>
        </p:spPr>
      </p:pic>
      <p:pic>
        <p:nvPicPr>
          <p:cNvPr id="28" name="Picture 27">
            <a:extLst>
              <a:ext uri="{FF2B5EF4-FFF2-40B4-BE49-F238E27FC236}">
                <a16:creationId xmlns:a16="http://schemas.microsoft.com/office/drawing/2014/main" id="{5DF4E7AE-5C8A-4C64-B90A-DA0A2FBAF67E}"/>
              </a:ext>
            </a:extLst>
          </p:cNvPr>
          <p:cNvPicPr>
            <a:picLocks noChangeAspect="1"/>
          </p:cNvPicPr>
          <p:nvPr/>
        </p:nvPicPr>
        <p:blipFill>
          <a:blip r:embed="rId2"/>
          <a:stretch>
            <a:fillRect/>
          </a:stretch>
        </p:blipFill>
        <p:spPr>
          <a:xfrm>
            <a:off x="158911" y="1570946"/>
            <a:ext cx="344186" cy="415109"/>
          </a:xfrm>
          <a:prstGeom prst="rect">
            <a:avLst/>
          </a:prstGeom>
        </p:spPr>
      </p:pic>
      <p:pic>
        <p:nvPicPr>
          <p:cNvPr id="29" name="Picture 28">
            <a:extLst>
              <a:ext uri="{FF2B5EF4-FFF2-40B4-BE49-F238E27FC236}">
                <a16:creationId xmlns:a16="http://schemas.microsoft.com/office/drawing/2014/main" id="{40B44B74-FC5B-4EDD-84BC-2BDE623ABAC0}"/>
              </a:ext>
            </a:extLst>
          </p:cNvPr>
          <p:cNvPicPr>
            <a:picLocks noChangeAspect="1"/>
          </p:cNvPicPr>
          <p:nvPr/>
        </p:nvPicPr>
        <p:blipFill>
          <a:blip r:embed="rId2"/>
          <a:stretch>
            <a:fillRect/>
          </a:stretch>
        </p:blipFill>
        <p:spPr>
          <a:xfrm>
            <a:off x="158911" y="2048585"/>
            <a:ext cx="344186" cy="415109"/>
          </a:xfrm>
          <a:prstGeom prst="rect">
            <a:avLst/>
          </a:prstGeom>
        </p:spPr>
      </p:pic>
      <p:pic>
        <p:nvPicPr>
          <p:cNvPr id="2054" name="Picture 6" descr="Imagem relacionada">
            <a:extLst>
              <a:ext uri="{FF2B5EF4-FFF2-40B4-BE49-F238E27FC236}">
                <a16:creationId xmlns:a16="http://schemas.microsoft.com/office/drawing/2014/main" id="{D2A91440-2487-492D-9AF7-13F10D71AC2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088" y="3035081"/>
            <a:ext cx="457832" cy="457832"/>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6" descr="Imagem relacionada">
            <a:extLst>
              <a:ext uri="{FF2B5EF4-FFF2-40B4-BE49-F238E27FC236}">
                <a16:creationId xmlns:a16="http://schemas.microsoft.com/office/drawing/2014/main" id="{029A3EF1-462F-48F6-B97B-6F59A9DE234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088" y="3524013"/>
            <a:ext cx="457832" cy="457832"/>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6" descr="Imagem relacionada">
            <a:extLst>
              <a:ext uri="{FF2B5EF4-FFF2-40B4-BE49-F238E27FC236}">
                <a16:creationId xmlns:a16="http://schemas.microsoft.com/office/drawing/2014/main" id="{25350035-959D-4039-99AE-CC281014B2D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088" y="4012945"/>
            <a:ext cx="457832" cy="457832"/>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6" descr="Imagem relacionada">
            <a:extLst>
              <a:ext uri="{FF2B5EF4-FFF2-40B4-BE49-F238E27FC236}">
                <a16:creationId xmlns:a16="http://schemas.microsoft.com/office/drawing/2014/main" id="{6C6557BD-2B51-48E9-88F8-E6354D3788D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088" y="4990809"/>
            <a:ext cx="457832" cy="457832"/>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6" descr="Imagem relacionada">
            <a:extLst>
              <a:ext uri="{FF2B5EF4-FFF2-40B4-BE49-F238E27FC236}">
                <a16:creationId xmlns:a16="http://schemas.microsoft.com/office/drawing/2014/main" id="{C967B6F7-4F7D-49FC-A8A1-574A3B76D56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088" y="4501877"/>
            <a:ext cx="457832" cy="457832"/>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6" descr="Imagem relacionada">
            <a:extLst>
              <a:ext uri="{FF2B5EF4-FFF2-40B4-BE49-F238E27FC236}">
                <a16:creationId xmlns:a16="http://schemas.microsoft.com/office/drawing/2014/main" id="{51C478C5-0790-48DD-8D62-1090ABDC1EE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088" y="5968672"/>
            <a:ext cx="457832" cy="457832"/>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6" descr="Imagem relacionada">
            <a:extLst>
              <a:ext uri="{FF2B5EF4-FFF2-40B4-BE49-F238E27FC236}">
                <a16:creationId xmlns:a16="http://schemas.microsoft.com/office/drawing/2014/main" id="{A9F6D40A-65FA-4BC8-B6C7-6B33BDDB0B6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088" y="5479741"/>
            <a:ext cx="457832" cy="457832"/>
          </a:xfrm>
          <a:prstGeom prst="rect">
            <a:avLst/>
          </a:prstGeom>
          <a:noFill/>
          <a:extLst>
            <a:ext uri="{909E8E84-426E-40DD-AFC4-6F175D3DCCD1}">
              <a14:hiddenFill xmlns:a14="http://schemas.microsoft.com/office/drawing/2010/main">
                <a:solidFill>
                  <a:srgbClr val="FFFFFF"/>
                </a:solidFill>
              </a14:hiddenFill>
            </a:ext>
          </a:extLst>
        </p:spPr>
      </p:pic>
      <p:pic>
        <p:nvPicPr>
          <p:cNvPr id="2048" name="Picture 2047">
            <a:extLst>
              <a:ext uri="{FF2B5EF4-FFF2-40B4-BE49-F238E27FC236}">
                <a16:creationId xmlns:a16="http://schemas.microsoft.com/office/drawing/2014/main" id="{2EC09B5C-507F-4C31-9914-E9AAD43CFDE6}"/>
              </a:ext>
            </a:extLst>
          </p:cNvPr>
          <p:cNvPicPr>
            <a:picLocks noChangeAspect="1"/>
          </p:cNvPicPr>
          <p:nvPr/>
        </p:nvPicPr>
        <p:blipFill>
          <a:blip r:embed="rId4"/>
          <a:stretch>
            <a:fillRect/>
          </a:stretch>
        </p:blipFill>
        <p:spPr>
          <a:xfrm>
            <a:off x="156825" y="2572346"/>
            <a:ext cx="348358" cy="415109"/>
          </a:xfrm>
          <a:prstGeom prst="rect">
            <a:avLst/>
          </a:prstGeom>
        </p:spPr>
      </p:pic>
      <p:sp>
        <p:nvSpPr>
          <p:cNvPr id="30" name="Rectangle 29">
            <a:extLst>
              <a:ext uri="{FF2B5EF4-FFF2-40B4-BE49-F238E27FC236}">
                <a16:creationId xmlns:a16="http://schemas.microsoft.com/office/drawing/2014/main" id="{F084A539-6EB7-474D-9AA6-C8F5F06FE724}"/>
              </a:ext>
            </a:extLst>
          </p:cNvPr>
          <p:cNvSpPr/>
          <p:nvPr/>
        </p:nvSpPr>
        <p:spPr>
          <a:xfrm>
            <a:off x="102089" y="4953000"/>
            <a:ext cx="8939824" cy="476398"/>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60697882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07DF0B-BB16-407F-B3E3-36F3970137AC}"/>
              </a:ext>
            </a:extLst>
          </p:cNvPr>
          <p:cNvSpPr>
            <a:spLocks noGrp="1"/>
          </p:cNvSpPr>
          <p:nvPr>
            <p:ph type="title"/>
          </p:nvPr>
        </p:nvSpPr>
        <p:spPr/>
        <p:txBody>
          <a:bodyPr/>
          <a:lstStyle/>
          <a:p>
            <a:r>
              <a:rPr lang="en-US"/>
              <a:t>Project Structure</a:t>
            </a:r>
          </a:p>
        </p:txBody>
      </p:sp>
      <p:sp>
        <p:nvSpPr>
          <p:cNvPr id="4" name="Date Placeholder 3">
            <a:extLst>
              <a:ext uri="{FF2B5EF4-FFF2-40B4-BE49-F238E27FC236}">
                <a16:creationId xmlns:a16="http://schemas.microsoft.com/office/drawing/2014/main" id="{B122B9F8-8C40-4B8B-8666-D973A843D1ED}"/>
              </a:ext>
            </a:extLst>
          </p:cNvPr>
          <p:cNvSpPr>
            <a:spLocks noGrp="1"/>
          </p:cNvSpPr>
          <p:nvPr>
            <p:ph type="dt" sz="half" idx="10"/>
          </p:nvPr>
        </p:nvSpPr>
        <p:spPr/>
        <p:txBody>
          <a:bodyPr/>
          <a:lstStyle/>
          <a:p>
            <a:r>
              <a:rPr lang="en-US"/>
              <a:t>João Felipe Pimentel</a:t>
            </a:r>
            <a:endParaRPr lang="pt-BR" dirty="0"/>
          </a:p>
        </p:txBody>
      </p:sp>
      <p:sp>
        <p:nvSpPr>
          <p:cNvPr id="5" name="Footer Placeholder 4">
            <a:extLst>
              <a:ext uri="{FF2B5EF4-FFF2-40B4-BE49-F238E27FC236}">
                <a16:creationId xmlns:a16="http://schemas.microsoft.com/office/drawing/2014/main" id="{14E44D9B-625A-4B21-9774-7B34F571F556}"/>
              </a:ext>
            </a:extLst>
          </p:cNvPr>
          <p:cNvSpPr>
            <a:spLocks noGrp="1"/>
          </p:cNvSpPr>
          <p:nvPr>
            <p:ph type="ftr" sz="quarter" idx="11"/>
          </p:nvPr>
        </p:nvSpPr>
        <p:spPr/>
        <p:txBody>
          <a:bodyPr/>
          <a:lstStyle/>
          <a:p>
            <a:r>
              <a:rPr lang="en-US"/>
              <a:t>Ferramenta de Snowballing</a:t>
            </a:r>
            <a:endParaRPr lang="pt-BR" dirty="0"/>
          </a:p>
        </p:txBody>
      </p:sp>
      <p:sp>
        <p:nvSpPr>
          <p:cNvPr id="6" name="Slide Number Placeholder 5">
            <a:extLst>
              <a:ext uri="{FF2B5EF4-FFF2-40B4-BE49-F238E27FC236}">
                <a16:creationId xmlns:a16="http://schemas.microsoft.com/office/drawing/2014/main" id="{645055A7-8757-473D-8050-CA10B33FE11F}"/>
              </a:ext>
            </a:extLst>
          </p:cNvPr>
          <p:cNvSpPr>
            <a:spLocks noGrp="1"/>
          </p:cNvSpPr>
          <p:nvPr>
            <p:ph type="sldNum" sz="quarter" idx="12"/>
          </p:nvPr>
        </p:nvSpPr>
        <p:spPr/>
        <p:txBody>
          <a:bodyPr/>
          <a:lstStyle/>
          <a:p>
            <a:fld id="{0AAA623A-5D3C-471A-939B-3DC944CAB218}" type="slidenum">
              <a:rPr lang="pt-BR" smtClean="0"/>
              <a:pPr/>
              <a:t>55</a:t>
            </a:fld>
            <a:endParaRPr lang="pt-BR"/>
          </a:p>
        </p:txBody>
      </p:sp>
      <p:sp>
        <p:nvSpPr>
          <p:cNvPr id="8" name="TextBox 7">
            <a:extLst>
              <a:ext uri="{FF2B5EF4-FFF2-40B4-BE49-F238E27FC236}">
                <a16:creationId xmlns:a16="http://schemas.microsoft.com/office/drawing/2014/main" id="{DCD5C754-DA42-4891-A055-620AF3BF04A0}"/>
              </a:ext>
            </a:extLst>
          </p:cNvPr>
          <p:cNvSpPr txBox="1"/>
          <p:nvPr/>
        </p:nvSpPr>
        <p:spPr>
          <a:xfrm>
            <a:off x="504335" y="1070030"/>
            <a:ext cx="4814716" cy="461665"/>
          </a:xfrm>
          <a:prstGeom prst="rect">
            <a:avLst/>
          </a:prstGeom>
          <a:noFill/>
        </p:spPr>
        <p:txBody>
          <a:bodyPr wrap="none" rtlCol="0">
            <a:spAutoFit/>
          </a:bodyPr>
          <a:lstStyle/>
          <a:p>
            <a:r>
              <a:rPr lang="en-US" sz="2400">
                <a:solidFill>
                  <a:schemeClr val="accent4"/>
                </a:solidFill>
              </a:rPr>
              <a:t>database</a:t>
            </a:r>
            <a:r>
              <a:rPr lang="en-US" sz="2400"/>
              <a:t>  -  Snowballing data storage</a:t>
            </a:r>
          </a:p>
        </p:txBody>
      </p:sp>
      <p:sp>
        <p:nvSpPr>
          <p:cNvPr id="14" name="TextBox 13">
            <a:extLst>
              <a:ext uri="{FF2B5EF4-FFF2-40B4-BE49-F238E27FC236}">
                <a16:creationId xmlns:a16="http://schemas.microsoft.com/office/drawing/2014/main" id="{E8D7C2F3-996C-4E48-8B33-19E9F034CFDC}"/>
              </a:ext>
            </a:extLst>
          </p:cNvPr>
          <p:cNvSpPr txBox="1"/>
          <p:nvPr/>
        </p:nvSpPr>
        <p:spPr>
          <a:xfrm>
            <a:off x="504335" y="1559995"/>
            <a:ext cx="3528595" cy="461665"/>
          </a:xfrm>
          <a:prstGeom prst="rect">
            <a:avLst/>
          </a:prstGeom>
          <a:noFill/>
        </p:spPr>
        <p:txBody>
          <a:bodyPr wrap="none" rtlCol="0">
            <a:spAutoFit/>
          </a:bodyPr>
          <a:lstStyle/>
          <a:p>
            <a:r>
              <a:rPr lang="en-US" sz="2400">
                <a:solidFill>
                  <a:schemeClr val="accent4"/>
                </a:solidFill>
              </a:rPr>
              <a:t>files</a:t>
            </a:r>
            <a:r>
              <a:rPr lang="en-US" sz="2400"/>
              <a:t>  -  Papers’ PDF storage</a:t>
            </a:r>
          </a:p>
        </p:txBody>
      </p:sp>
      <p:sp>
        <p:nvSpPr>
          <p:cNvPr id="15" name="TextBox 14">
            <a:extLst>
              <a:ext uri="{FF2B5EF4-FFF2-40B4-BE49-F238E27FC236}">
                <a16:creationId xmlns:a16="http://schemas.microsoft.com/office/drawing/2014/main" id="{BCA9A583-FEE6-4D4D-9906-D55FB26BBE34}"/>
              </a:ext>
            </a:extLst>
          </p:cNvPr>
          <p:cNvSpPr txBox="1"/>
          <p:nvPr/>
        </p:nvSpPr>
        <p:spPr>
          <a:xfrm>
            <a:off x="504335" y="2049960"/>
            <a:ext cx="4305089" cy="461665"/>
          </a:xfrm>
          <a:prstGeom prst="rect">
            <a:avLst/>
          </a:prstGeom>
          <a:noFill/>
        </p:spPr>
        <p:txBody>
          <a:bodyPr wrap="none" rtlCol="0">
            <a:spAutoFit/>
          </a:bodyPr>
          <a:lstStyle/>
          <a:p>
            <a:r>
              <a:rPr lang="en-US" sz="2400">
                <a:solidFill>
                  <a:schemeClr val="bg2">
                    <a:lumMod val="50000"/>
                  </a:schemeClr>
                </a:solidFill>
              </a:rPr>
              <a:t>notebooks</a:t>
            </a:r>
            <a:r>
              <a:rPr lang="en-US" sz="2400"/>
              <a:t>  -  Analysis Notebooks</a:t>
            </a:r>
          </a:p>
        </p:txBody>
      </p:sp>
      <p:sp>
        <p:nvSpPr>
          <p:cNvPr id="16" name="TextBox 15">
            <a:extLst>
              <a:ext uri="{FF2B5EF4-FFF2-40B4-BE49-F238E27FC236}">
                <a16:creationId xmlns:a16="http://schemas.microsoft.com/office/drawing/2014/main" id="{658BFA63-0E12-473E-A1EF-F0C66A490861}"/>
              </a:ext>
            </a:extLst>
          </p:cNvPr>
          <p:cNvSpPr txBox="1"/>
          <p:nvPr/>
        </p:nvSpPr>
        <p:spPr>
          <a:xfrm>
            <a:off x="504335" y="2539925"/>
            <a:ext cx="7802136" cy="461665"/>
          </a:xfrm>
          <a:prstGeom prst="rect">
            <a:avLst/>
          </a:prstGeom>
          <a:noFill/>
        </p:spPr>
        <p:txBody>
          <a:bodyPr wrap="none" rtlCol="0">
            <a:spAutoFit/>
          </a:bodyPr>
          <a:lstStyle/>
          <a:p>
            <a:r>
              <a:rPr lang="en-US" sz="2400" dirty="0"/>
              <a:t>.</a:t>
            </a:r>
            <a:r>
              <a:rPr lang="en-US" sz="2400" dirty="0" err="1"/>
              <a:t>gitignore</a:t>
            </a:r>
            <a:r>
              <a:rPr lang="en-US" sz="2400" dirty="0"/>
              <a:t>  -  Ignores the files directory and Python cache files</a:t>
            </a:r>
          </a:p>
        </p:txBody>
      </p:sp>
      <p:sp>
        <p:nvSpPr>
          <p:cNvPr id="17" name="TextBox 16">
            <a:extLst>
              <a:ext uri="{FF2B5EF4-FFF2-40B4-BE49-F238E27FC236}">
                <a16:creationId xmlns:a16="http://schemas.microsoft.com/office/drawing/2014/main" id="{45C0D631-F92E-4ACE-BCC1-ABE3841F5C4A}"/>
              </a:ext>
            </a:extLst>
          </p:cNvPr>
          <p:cNvSpPr txBox="1"/>
          <p:nvPr/>
        </p:nvSpPr>
        <p:spPr>
          <a:xfrm>
            <a:off x="504335" y="3029890"/>
            <a:ext cx="6517682" cy="461665"/>
          </a:xfrm>
          <a:prstGeom prst="rect">
            <a:avLst/>
          </a:prstGeom>
          <a:noFill/>
        </p:spPr>
        <p:txBody>
          <a:bodyPr wrap="none" rtlCol="0">
            <a:spAutoFit/>
          </a:bodyPr>
          <a:lstStyle/>
          <a:p>
            <a:r>
              <a:rPr lang="en-US" sz="2400" dirty="0" err="1">
                <a:solidFill>
                  <a:schemeClr val="accent6"/>
                </a:solidFill>
              </a:rPr>
              <a:t>Backward.ipynb</a:t>
            </a:r>
            <a:r>
              <a:rPr lang="en-US" sz="2400" dirty="0">
                <a:solidFill>
                  <a:schemeClr val="accent6"/>
                </a:solidFill>
              </a:rPr>
              <a:t>  </a:t>
            </a:r>
            <a:r>
              <a:rPr lang="en-US" sz="2400" dirty="0"/>
              <a:t>-  Supports Backward Snowballing</a:t>
            </a:r>
          </a:p>
        </p:txBody>
      </p:sp>
      <p:sp>
        <p:nvSpPr>
          <p:cNvPr id="18" name="TextBox 17">
            <a:extLst>
              <a:ext uri="{FF2B5EF4-FFF2-40B4-BE49-F238E27FC236}">
                <a16:creationId xmlns:a16="http://schemas.microsoft.com/office/drawing/2014/main" id="{F00F6AD5-832A-47FE-BB44-47CCFA5CF3DD}"/>
              </a:ext>
            </a:extLst>
          </p:cNvPr>
          <p:cNvSpPr txBox="1"/>
          <p:nvPr/>
        </p:nvSpPr>
        <p:spPr>
          <a:xfrm>
            <a:off x="504335" y="3519855"/>
            <a:ext cx="6166303" cy="461665"/>
          </a:xfrm>
          <a:prstGeom prst="rect">
            <a:avLst/>
          </a:prstGeom>
          <a:noFill/>
        </p:spPr>
        <p:txBody>
          <a:bodyPr wrap="none" rtlCol="0">
            <a:spAutoFit/>
          </a:bodyPr>
          <a:lstStyle/>
          <a:p>
            <a:r>
              <a:rPr lang="en-US" sz="2400" dirty="0" err="1">
                <a:solidFill>
                  <a:schemeClr val="accent6"/>
                </a:solidFill>
              </a:rPr>
              <a:t>Forward.ipynb</a:t>
            </a:r>
            <a:r>
              <a:rPr lang="en-US" sz="2400" dirty="0">
                <a:solidFill>
                  <a:schemeClr val="accent6"/>
                </a:solidFill>
              </a:rPr>
              <a:t>  </a:t>
            </a:r>
            <a:r>
              <a:rPr lang="en-US" sz="2400" dirty="0"/>
              <a:t>-  Supports Forward Snowballing</a:t>
            </a:r>
          </a:p>
        </p:txBody>
      </p:sp>
      <p:sp>
        <p:nvSpPr>
          <p:cNvPr id="19" name="TextBox 18">
            <a:extLst>
              <a:ext uri="{FF2B5EF4-FFF2-40B4-BE49-F238E27FC236}">
                <a16:creationId xmlns:a16="http://schemas.microsoft.com/office/drawing/2014/main" id="{7123717B-DCBD-442A-A968-BC715F664EC2}"/>
              </a:ext>
            </a:extLst>
          </p:cNvPr>
          <p:cNvSpPr txBox="1"/>
          <p:nvPr/>
        </p:nvSpPr>
        <p:spPr>
          <a:xfrm>
            <a:off x="504335" y="4009820"/>
            <a:ext cx="5889048" cy="461665"/>
          </a:xfrm>
          <a:prstGeom prst="rect">
            <a:avLst/>
          </a:prstGeom>
          <a:noFill/>
        </p:spPr>
        <p:txBody>
          <a:bodyPr wrap="none" rtlCol="0">
            <a:spAutoFit/>
          </a:bodyPr>
          <a:lstStyle/>
          <a:p>
            <a:r>
              <a:rPr lang="en-US" sz="2400" dirty="0" err="1">
                <a:solidFill>
                  <a:schemeClr val="accent6"/>
                </a:solidFill>
              </a:rPr>
              <a:t>Index.ipynb</a:t>
            </a:r>
            <a:r>
              <a:rPr lang="en-US" sz="2400" dirty="0">
                <a:solidFill>
                  <a:schemeClr val="accent6"/>
                </a:solidFill>
              </a:rPr>
              <a:t>  </a:t>
            </a:r>
            <a:r>
              <a:rPr lang="en-US" sz="2400" dirty="0"/>
              <a:t>-  Describes the Project Structure</a:t>
            </a:r>
          </a:p>
        </p:txBody>
      </p:sp>
      <p:sp>
        <p:nvSpPr>
          <p:cNvPr id="20" name="TextBox 19">
            <a:extLst>
              <a:ext uri="{FF2B5EF4-FFF2-40B4-BE49-F238E27FC236}">
                <a16:creationId xmlns:a16="http://schemas.microsoft.com/office/drawing/2014/main" id="{927A3F41-0645-4761-9C3A-A89D69FBEAA8}"/>
              </a:ext>
            </a:extLst>
          </p:cNvPr>
          <p:cNvSpPr txBox="1"/>
          <p:nvPr/>
        </p:nvSpPr>
        <p:spPr>
          <a:xfrm>
            <a:off x="504335" y="4499785"/>
            <a:ext cx="7623754" cy="461665"/>
          </a:xfrm>
          <a:prstGeom prst="rect">
            <a:avLst/>
          </a:prstGeom>
          <a:noFill/>
        </p:spPr>
        <p:txBody>
          <a:bodyPr wrap="none" rtlCol="0">
            <a:spAutoFit/>
          </a:bodyPr>
          <a:lstStyle/>
          <a:p>
            <a:r>
              <a:rPr lang="en-US" sz="2400" dirty="0" err="1">
                <a:solidFill>
                  <a:schemeClr val="accent6"/>
                </a:solidFill>
              </a:rPr>
              <a:t>Insert.ipynb</a:t>
            </a:r>
            <a:r>
              <a:rPr lang="en-US" sz="2400" dirty="0">
                <a:solidFill>
                  <a:schemeClr val="accent6"/>
                </a:solidFill>
              </a:rPr>
              <a:t>  </a:t>
            </a:r>
            <a:r>
              <a:rPr lang="en-US" sz="2400" dirty="0"/>
              <a:t>-  Supports the insertion of papers from </a:t>
            </a:r>
            <a:r>
              <a:rPr lang="en-US" sz="2400" dirty="0" err="1"/>
              <a:t>BibTex</a:t>
            </a:r>
            <a:endParaRPr lang="en-US" sz="2400" dirty="0"/>
          </a:p>
        </p:txBody>
      </p:sp>
      <p:sp>
        <p:nvSpPr>
          <p:cNvPr id="21" name="TextBox 20">
            <a:extLst>
              <a:ext uri="{FF2B5EF4-FFF2-40B4-BE49-F238E27FC236}">
                <a16:creationId xmlns:a16="http://schemas.microsoft.com/office/drawing/2014/main" id="{FA6A17D0-767A-46ED-9B3C-0400874B0819}"/>
              </a:ext>
            </a:extLst>
          </p:cNvPr>
          <p:cNvSpPr txBox="1"/>
          <p:nvPr/>
        </p:nvSpPr>
        <p:spPr>
          <a:xfrm>
            <a:off x="504335" y="4989750"/>
            <a:ext cx="6736075" cy="461665"/>
          </a:xfrm>
          <a:prstGeom prst="rect">
            <a:avLst/>
          </a:prstGeom>
          <a:noFill/>
        </p:spPr>
        <p:txBody>
          <a:bodyPr wrap="none" rtlCol="0">
            <a:spAutoFit/>
          </a:bodyPr>
          <a:lstStyle/>
          <a:p>
            <a:r>
              <a:rPr lang="en-US" sz="2400" dirty="0" err="1">
                <a:solidFill>
                  <a:schemeClr val="accent6"/>
                </a:solidFill>
              </a:rPr>
              <a:t>Progress.ipynb</a:t>
            </a:r>
            <a:r>
              <a:rPr lang="en-US" sz="2400" dirty="0">
                <a:solidFill>
                  <a:schemeClr val="accent6"/>
                </a:solidFill>
              </a:rPr>
              <a:t>  </a:t>
            </a:r>
            <a:r>
              <a:rPr lang="en-US" sz="2400" dirty="0"/>
              <a:t>-  Monitors the Snowballing progress</a:t>
            </a:r>
          </a:p>
        </p:txBody>
      </p:sp>
      <p:sp>
        <p:nvSpPr>
          <p:cNvPr id="22" name="TextBox 21">
            <a:extLst>
              <a:ext uri="{FF2B5EF4-FFF2-40B4-BE49-F238E27FC236}">
                <a16:creationId xmlns:a16="http://schemas.microsoft.com/office/drawing/2014/main" id="{00B5C7F7-4297-4A9C-8DFF-DFB189F47881}"/>
              </a:ext>
            </a:extLst>
          </p:cNvPr>
          <p:cNvSpPr txBox="1"/>
          <p:nvPr/>
        </p:nvSpPr>
        <p:spPr>
          <a:xfrm>
            <a:off x="504335" y="5479715"/>
            <a:ext cx="8742458" cy="461665"/>
          </a:xfrm>
          <a:prstGeom prst="rect">
            <a:avLst/>
          </a:prstGeom>
          <a:noFill/>
        </p:spPr>
        <p:txBody>
          <a:bodyPr wrap="none" rtlCol="0">
            <a:spAutoFit/>
          </a:bodyPr>
          <a:lstStyle/>
          <a:p>
            <a:r>
              <a:rPr lang="en-US" sz="2400" dirty="0" err="1">
                <a:solidFill>
                  <a:schemeClr val="accent6"/>
                </a:solidFill>
              </a:rPr>
              <a:t>SearchScholar.ipynb</a:t>
            </a:r>
            <a:r>
              <a:rPr lang="en-US" sz="2400" dirty="0">
                <a:solidFill>
                  <a:schemeClr val="accent6"/>
                </a:solidFill>
              </a:rPr>
              <a:t>  </a:t>
            </a:r>
            <a:r>
              <a:rPr lang="en-US" sz="2400" dirty="0"/>
              <a:t>-  Supports the insertion of papers from Scholar</a:t>
            </a:r>
          </a:p>
        </p:txBody>
      </p:sp>
      <p:sp>
        <p:nvSpPr>
          <p:cNvPr id="23" name="TextBox 22">
            <a:extLst>
              <a:ext uri="{FF2B5EF4-FFF2-40B4-BE49-F238E27FC236}">
                <a16:creationId xmlns:a16="http://schemas.microsoft.com/office/drawing/2014/main" id="{567635A7-BA2E-49EB-B099-32EFF5715488}"/>
              </a:ext>
            </a:extLst>
          </p:cNvPr>
          <p:cNvSpPr txBox="1"/>
          <p:nvPr/>
        </p:nvSpPr>
        <p:spPr>
          <a:xfrm>
            <a:off x="504335" y="5969679"/>
            <a:ext cx="6858096" cy="461665"/>
          </a:xfrm>
          <a:prstGeom prst="rect">
            <a:avLst/>
          </a:prstGeom>
          <a:noFill/>
        </p:spPr>
        <p:txBody>
          <a:bodyPr wrap="none" rtlCol="0">
            <a:spAutoFit/>
          </a:bodyPr>
          <a:lstStyle/>
          <a:p>
            <a:r>
              <a:rPr lang="en-US" sz="2400" dirty="0" err="1">
                <a:solidFill>
                  <a:schemeClr val="accent6"/>
                </a:solidFill>
              </a:rPr>
              <a:t>Validate.ipynb</a:t>
            </a:r>
            <a:r>
              <a:rPr lang="en-US" sz="2400" dirty="0">
                <a:solidFill>
                  <a:schemeClr val="accent6"/>
                </a:solidFill>
              </a:rPr>
              <a:t>  </a:t>
            </a:r>
            <a:r>
              <a:rPr lang="en-US" sz="2400" dirty="0"/>
              <a:t>-  Validates and updates the insertions</a:t>
            </a:r>
          </a:p>
        </p:txBody>
      </p:sp>
      <p:pic>
        <p:nvPicPr>
          <p:cNvPr id="27" name="Picture 26">
            <a:extLst>
              <a:ext uri="{FF2B5EF4-FFF2-40B4-BE49-F238E27FC236}">
                <a16:creationId xmlns:a16="http://schemas.microsoft.com/office/drawing/2014/main" id="{5A63757B-A21C-4457-BF8B-DA0FA2FECDFA}"/>
              </a:ext>
            </a:extLst>
          </p:cNvPr>
          <p:cNvPicPr>
            <a:picLocks noChangeAspect="1"/>
          </p:cNvPicPr>
          <p:nvPr/>
        </p:nvPicPr>
        <p:blipFill>
          <a:blip r:embed="rId2"/>
          <a:stretch>
            <a:fillRect/>
          </a:stretch>
        </p:blipFill>
        <p:spPr>
          <a:xfrm>
            <a:off x="158911" y="1093307"/>
            <a:ext cx="344186" cy="415109"/>
          </a:xfrm>
          <a:prstGeom prst="rect">
            <a:avLst/>
          </a:prstGeom>
        </p:spPr>
      </p:pic>
      <p:pic>
        <p:nvPicPr>
          <p:cNvPr id="28" name="Picture 27">
            <a:extLst>
              <a:ext uri="{FF2B5EF4-FFF2-40B4-BE49-F238E27FC236}">
                <a16:creationId xmlns:a16="http://schemas.microsoft.com/office/drawing/2014/main" id="{5DF4E7AE-5C8A-4C64-B90A-DA0A2FBAF67E}"/>
              </a:ext>
            </a:extLst>
          </p:cNvPr>
          <p:cNvPicPr>
            <a:picLocks noChangeAspect="1"/>
          </p:cNvPicPr>
          <p:nvPr/>
        </p:nvPicPr>
        <p:blipFill>
          <a:blip r:embed="rId2"/>
          <a:stretch>
            <a:fillRect/>
          </a:stretch>
        </p:blipFill>
        <p:spPr>
          <a:xfrm>
            <a:off x="158911" y="1570946"/>
            <a:ext cx="344186" cy="415109"/>
          </a:xfrm>
          <a:prstGeom prst="rect">
            <a:avLst/>
          </a:prstGeom>
        </p:spPr>
      </p:pic>
      <p:pic>
        <p:nvPicPr>
          <p:cNvPr id="29" name="Picture 28">
            <a:extLst>
              <a:ext uri="{FF2B5EF4-FFF2-40B4-BE49-F238E27FC236}">
                <a16:creationId xmlns:a16="http://schemas.microsoft.com/office/drawing/2014/main" id="{40B44B74-FC5B-4EDD-84BC-2BDE623ABAC0}"/>
              </a:ext>
            </a:extLst>
          </p:cNvPr>
          <p:cNvPicPr>
            <a:picLocks noChangeAspect="1"/>
          </p:cNvPicPr>
          <p:nvPr/>
        </p:nvPicPr>
        <p:blipFill>
          <a:blip r:embed="rId2"/>
          <a:stretch>
            <a:fillRect/>
          </a:stretch>
        </p:blipFill>
        <p:spPr>
          <a:xfrm>
            <a:off x="158911" y="2048585"/>
            <a:ext cx="344186" cy="415109"/>
          </a:xfrm>
          <a:prstGeom prst="rect">
            <a:avLst/>
          </a:prstGeom>
        </p:spPr>
      </p:pic>
      <p:pic>
        <p:nvPicPr>
          <p:cNvPr id="2054" name="Picture 6" descr="Imagem relacionada">
            <a:extLst>
              <a:ext uri="{FF2B5EF4-FFF2-40B4-BE49-F238E27FC236}">
                <a16:creationId xmlns:a16="http://schemas.microsoft.com/office/drawing/2014/main" id="{D2A91440-2487-492D-9AF7-13F10D71AC2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088" y="3035081"/>
            <a:ext cx="457832" cy="457832"/>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6" descr="Imagem relacionada">
            <a:extLst>
              <a:ext uri="{FF2B5EF4-FFF2-40B4-BE49-F238E27FC236}">
                <a16:creationId xmlns:a16="http://schemas.microsoft.com/office/drawing/2014/main" id="{029A3EF1-462F-48F6-B97B-6F59A9DE234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088" y="3524013"/>
            <a:ext cx="457832" cy="457832"/>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6" descr="Imagem relacionada">
            <a:extLst>
              <a:ext uri="{FF2B5EF4-FFF2-40B4-BE49-F238E27FC236}">
                <a16:creationId xmlns:a16="http://schemas.microsoft.com/office/drawing/2014/main" id="{25350035-959D-4039-99AE-CC281014B2D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088" y="4012945"/>
            <a:ext cx="457832" cy="457832"/>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6" descr="Imagem relacionada">
            <a:extLst>
              <a:ext uri="{FF2B5EF4-FFF2-40B4-BE49-F238E27FC236}">
                <a16:creationId xmlns:a16="http://schemas.microsoft.com/office/drawing/2014/main" id="{6C6557BD-2B51-48E9-88F8-E6354D3788D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088" y="4990809"/>
            <a:ext cx="457832" cy="457832"/>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6" descr="Imagem relacionada">
            <a:extLst>
              <a:ext uri="{FF2B5EF4-FFF2-40B4-BE49-F238E27FC236}">
                <a16:creationId xmlns:a16="http://schemas.microsoft.com/office/drawing/2014/main" id="{C967B6F7-4F7D-49FC-A8A1-574A3B76D56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088" y="4501877"/>
            <a:ext cx="457832" cy="457832"/>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6" descr="Imagem relacionada">
            <a:extLst>
              <a:ext uri="{FF2B5EF4-FFF2-40B4-BE49-F238E27FC236}">
                <a16:creationId xmlns:a16="http://schemas.microsoft.com/office/drawing/2014/main" id="{51C478C5-0790-48DD-8D62-1090ABDC1EE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088" y="5968672"/>
            <a:ext cx="457832" cy="457832"/>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6" descr="Imagem relacionada">
            <a:extLst>
              <a:ext uri="{FF2B5EF4-FFF2-40B4-BE49-F238E27FC236}">
                <a16:creationId xmlns:a16="http://schemas.microsoft.com/office/drawing/2014/main" id="{A9F6D40A-65FA-4BC8-B6C7-6B33BDDB0B6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088" y="5479741"/>
            <a:ext cx="457832" cy="457832"/>
          </a:xfrm>
          <a:prstGeom prst="rect">
            <a:avLst/>
          </a:prstGeom>
          <a:noFill/>
          <a:extLst>
            <a:ext uri="{909E8E84-426E-40DD-AFC4-6F175D3DCCD1}">
              <a14:hiddenFill xmlns:a14="http://schemas.microsoft.com/office/drawing/2010/main">
                <a:solidFill>
                  <a:srgbClr val="FFFFFF"/>
                </a:solidFill>
              </a14:hiddenFill>
            </a:ext>
          </a:extLst>
        </p:spPr>
      </p:pic>
      <p:pic>
        <p:nvPicPr>
          <p:cNvPr id="2048" name="Picture 2047">
            <a:extLst>
              <a:ext uri="{FF2B5EF4-FFF2-40B4-BE49-F238E27FC236}">
                <a16:creationId xmlns:a16="http://schemas.microsoft.com/office/drawing/2014/main" id="{2EC09B5C-507F-4C31-9914-E9AAD43CFDE6}"/>
              </a:ext>
            </a:extLst>
          </p:cNvPr>
          <p:cNvPicPr>
            <a:picLocks noChangeAspect="1"/>
          </p:cNvPicPr>
          <p:nvPr/>
        </p:nvPicPr>
        <p:blipFill>
          <a:blip r:embed="rId4"/>
          <a:stretch>
            <a:fillRect/>
          </a:stretch>
        </p:blipFill>
        <p:spPr>
          <a:xfrm>
            <a:off x="156825" y="2572346"/>
            <a:ext cx="348358" cy="415109"/>
          </a:xfrm>
          <a:prstGeom prst="rect">
            <a:avLst/>
          </a:prstGeom>
        </p:spPr>
      </p:pic>
      <p:sp>
        <p:nvSpPr>
          <p:cNvPr id="30" name="Rectangle 29">
            <a:extLst>
              <a:ext uri="{FF2B5EF4-FFF2-40B4-BE49-F238E27FC236}">
                <a16:creationId xmlns:a16="http://schemas.microsoft.com/office/drawing/2014/main" id="{F084A539-6EB7-474D-9AA6-C8F5F06FE724}"/>
              </a:ext>
            </a:extLst>
          </p:cNvPr>
          <p:cNvSpPr/>
          <p:nvPr/>
        </p:nvSpPr>
        <p:spPr>
          <a:xfrm>
            <a:off x="102089" y="2038202"/>
            <a:ext cx="8939824" cy="476398"/>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81152442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07DF0B-BB16-407F-B3E3-36F3970137AC}"/>
              </a:ext>
            </a:extLst>
          </p:cNvPr>
          <p:cNvSpPr>
            <a:spLocks noGrp="1"/>
          </p:cNvSpPr>
          <p:nvPr>
            <p:ph type="title"/>
          </p:nvPr>
        </p:nvSpPr>
        <p:spPr/>
        <p:txBody>
          <a:bodyPr/>
          <a:lstStyle/>
          <a:p>
            <a:r>
              <a:rPr lang="en-US" noProof="0" dirty="0">
                <a:solidFill>
                  <a:schemeClr val="bg2">
                    <a:lumMod val="50000"/>
                  </a:schemeClr>
                </a:solidFill>
              </a:rPr>
              <a:t>Notebooks </a:t>
            </a:r>
            <a:r>
              <a:rPr lang="en-US" dirty="0"/>
              <a:t>Structure</a:t>
            </a:r>
            <a:endParaRPr lang="en-US" noProof="0" dirty="0">
              <a:solidFill>
                <a:schemeClr val="bg2">
                  <a:lumMod val="50000"/>
                </a:schemeClr>
              </a:solidFill>
            </a:endParaRPr>
          </a:p>
        </p:txBody>
      </p:sp>
      <p:sp>
        <p:nvSpPr>
          <p:cNvPr id="4" name="Date Placeholder 3">
            <a:extLst>
              <a:ext uri="{FF2B5EF4-FFF2-40B4-BE49-F238E27FC236}">
                <a16:creationId xmlns:a16="http://schemas.microsoft.com/office/drawing/2014/main" id="{B122B9F8-8C40-4B8B-8666-D973A843D1ED}"/>
              </a:ext>
            </a:extLst>
          </p:cNvPr>
          <p:cNvSpPr>
            <a:spLocks noGrp="1"/>
          </p:cNvSpPr>
          <p:nvPr>
            <p:ph type="dt" sz="half" idx="10"/>
          </p:nvPr>
        </p:nvSpPr>
        <p:spPr/>
        <p:txBody>
          <a:bodyPr/>
          <a:lstStyle/>
          <a:p>
            <a:r>
              <a:rPr lang="en-US"/>
              <a:t>João Felipe Pimentel</a:t>
            </a:r>
            <a:endParaRPr lang="pt-BR" dirty="0"/>
          </a:p>
        </p:txBody>
      </p:sp>
      <p:sp>
        <p:nvSpPr>
          <p:cNvPr id="5" name="Footer Placeholder 4">
            <a:extLst>
              <a:ext uri="{FF2B5EF4-FFF2-40B4-BE49-F238E27FC236}">
                <a16:creationId xmlns:a16="http://schemas.microsoft.com/office/drawing/2014/main" id="{14E44D9B-625A-4B21-9774-7B34F571F556}"/>
              </a:ext>
            </a:extLst>
          </p:cNvPr>
          <p:cNvSpPr>
            <a:spLocks noGrp="1"/>
          </p:cNvSpPr>
          <p:nvPr>
            <p:ph type="ftr" sz="quarter" idx="11"/>
          </p:nvPr>
        </p:nvSpPr>
        <p:spPr/>
        <p:txBody>
          <a:bodyPr/>
          <a:lstStyle/>
          <a:p>
            <a:r>
              <a:rPr lang="en-US"/>
              <a:t>Ferramenta de Snowballing</a:t>
            </a:r>
            <a:endParaRPr lang="pt-BR" dirty="0"/>
          </a:p>
        </p:txBody>
      </p:sp>
      <p:sp>
        <p:nvSpPr>
          <p:cNvPr id="6" name="Slide Number Placeholder 5">
            <a:extLst>
              <a:ext uri="{FF2B5EF4-FFF2-40B4-BE49-F238E27FC236}">
                <a16:creationId xmlns:a16="http://schemas.microsoft.com/office/drawing/2014/main" id="{645055A7-8757-473D-8050-CA10B33FE11F}"/>
              </a:ext>
            </a:extLst>
          </p:cNvPr>
          <p:cNvSpPr>
            <a:spLocks noGrp="1"/>
          </p:cNvSpPr>
          <p:nvPr>
            <p:ph type="sldNum" sz="quarter" idx="12"/>
          </p:nvPr>
        </p:nvSpPr>
        <p:spPr/>
        <p:txBody>
          <a:bodyPr/>
          <a:lstStyle/>
          <a:p>
            <a:fld id="{0AAA623A-5D3C-471A-939B-3DC944CAB218}" type="slidenum">
              <a:rPr lang="pt-BR" smtClean="0"/>
              <a:pPr/>
              <a:t>56</a:t>
            </a:fld>
            <a:endParaRPr lang="pt-BR"/>
          </a:p>
        </p:txBody>
      </p:sp>
      <p:sp>
        <p:nvSpPr>
          <p:cNvPr id="8" name="TextBox 7">
            <a:extLst>
              <a:ext uri="{FF2B5EF4-FFF2-40B4-BE49-F238E27FC236}">
                <a16:creationId xmlns:a16="http://schemas.microsoft.com/office/drawing/2014/main" id="{DCD5C754-DA42-4891-A055-620AF3BF04A0}"/>
              </a:ext>
            </a:extLst>
          </p:cNvPr>
          <p:cNvSpPr txBox="1"/>
          <p:nvPr/>
        </p:nvSpPr>
        <p:spPr>
          <a:xfrm>
            <a:off x="563283" y="2153705"/>
            <a:ext cx="3806042" cy="461665"/>
          </a:xfrm>
          <a:prstGeom prst="rect">
            <a:avLst/>
          </a:prstGeom>
          <a:noFill/>
        </p:spPr>
        <p:txBody>
          <a:bodyPr wrap="none" rtlCol="0">
            <a:spAutoFit/>
          </a:bodyPr>
          <a:lstStyle/>
          <a:p>
            <a:r>
              <a:rPr lang="en-US" sz="2400"/>
              <a:t>output  -  Notebooks outputs</a:t>
            </a:r>
          </a:p>
        </p:txBody>
      </p:sp>
      <p:sp>
        <p:nvSpPr>
          <p:cNvPr id="17" name="TextBox 16">
            <a:extLst>
              <a:ext uri="{FF2B5EF4-FFF2-40B4-BE49-F238E27FC236}">
                <a16:creationId xmlns:a16="http://schemas.microsoft.com/office/drawing/2014/main" id="{45C0D631-F92E-4ACE-BCC1-ABE3841F5C4A}"/>
              </a:ext>
            </a:extLst>
          </p:cNvPr>
          <p:cNvSpPr txBox="1"/>
          <p:nvPr/>
        </p:nvSpPr>
        <p:spPr>
          <a:xfrm>
            <a:off x="563283" y="2607675"/>
            <a:ext cx="7474867" cy="461665"/>
          </a:xfrm>
          <a:prstGeom prst="rect">
            <a:avLst/>
          </a:prstGeom>
          <a:noFill/>
        </p:spPr>
        <p:txBody>
          <a:bodyPr wrap="none" rtlCol="0">
            <a:spAutoFit/>
          </a:bodyPr>
          <a:lstStyle/>
          <a:p>
            <a:r>
              <a:rPr lang="en-US" sz="2400">
                <a:solidFill>
                  <a:schemeClr val="accent6"/>
                </a:solidFill>
              </a:rPr>
              <a:t>ApproachesHTML.ipynb  </a:t>
            </a:r>
            <a:r>
              <a:rPr lang="en-US" sz="2400"/>
              <a:t>-  Exports HTML from approaches</a:t>
            </a:r>
          </a:p>
        </p:txBody>
      </p:sp>
      <p:sp>
        <p:nvSpPr>
          <p:cNvPr id="18" name="TextBox 17">
            <a:extLst>
              <a:ext uri="{FF2B5EF4-FFF2-40B4-BE49-F238E27FC236}">
                <a16:creationId xmlns:a16="http://schemas.microsoft.com/office/drawing/2014/main" id="{F00F6AD5-832A-47FE-BB44-47CCFA5CF3DD}"/>
              </a:ext>
            </a:extLst>
          </p:cNvPr>
          <p:cNvSpPr txBox="1"/>
          <p:nvPr/>
        </p:nvSpPr>
        <p:spPr>
          <a:xfrm>
            <a:off x="563283" y="3097640"/>
            <a:ext cx="7777514" cy="461665"/>
          </a:xfrm>
          <a:prstGeom prst="rect">
            <a:avLst/>
          </a:prstGeom>
          <a:noFill/>
        </p:spPr>
        <p:txBody>
          <a:bodyPr wrap="none" rtlCol="0">
            <a:spAutoFit/>
          </a:bodyPr>
          <a:lstStyle/>
          <a:p>
            <a:r>
              <a:rPr lang="en-US" sz="2400">
                <a:solidFill>
                  <a:schemeClr val="accent6"/>
                </a:solidFill>
              </a:rPr>
              <a:t>Bibtex.SearchWork.ipynb  </a:t>
            </a:r>
            <a:r>
              <a:rPr lang="en-US" sz="2400"/>
              <a:t>-  Queries work and exports BibTex</a:t>
            </a:r>
          </a:p>
        </p:txBody>
      </p:sp>
      <p:sp>
        <p:nvSpPr>
          <p:cNvPr id="19" name="TextBox 18">
            <a:extLst>
              <a:ext uri="{FF2B5EF4-FFF2-40B4-BE49-F238E27FC236}">
                <a16:creationId xmlns:a16="http://schemas.microsoft.com/office/drawing/2014/main" id="{7123717B-DCBD-442A-A968-BC715F664EC2}"/>
              </a:ext>
            </a:extLst>
          </p:cNvPr>
          <p:cNvSpPr txBox="1"/>
          <p:nvPr/>
        </p:nvSpPr>
        <p:spPr>
          <a:xfrm>
            <a:off x="563283" y="3587605"/>
            <a:ext cx="6144824" cy="461665"/>
          </a:xfrm>
          <a:prstGeom prst="rect">
            <a:avLst/>
          </a:prstGeom>
          <a:noFill/>
        </p:spPr>
        <p:txBody>
          <a:bodyPr wrap="none" rtlCol="0">
            <a:spAutoFit/>
          </a:bodyPr>
          <a:lstStyle/>
          <a:p>
            <a:r>
              <a:rPr lang="en-US" sz="2400">
                <a:solidFill>
                  <a:schemeClr val="accent6"/>
                </a:solidFill>
              </a:rPr>
              <a:t>CitationGraph.ipynb  </a:t>
            </a:r>
            <a:r>
              <a:rPr lang="en-US" sz="2400"/>
              <a:t>-  Generates citation graph</a:t>
            </a:r>
          </a:p>
        </p:txBody>
      </p:sp>
      <p:sp>
        <p:nvSpPr>
          <p:cNvPr id="20" name="TextBox 19">
            <a:extLst>
              <a:ext uri="{FF2B5EF4-FFF2-40B4-BE49-F238E27FC236}">
                <a16:creationId xmlns:a16="http://schemas.microsoft.com/office/drawing/2014/main" id="{927A3F41-0645-4761-9C3A-A89D69FBEAA8}"/>
              </a:ext>
            </a:extLst>
          </p:cNvPr>
          <p:cNvSpPr txBox="1"/>
          <p:nvPr/>
        </p:nvSpPr>
        <p:spPr>
          <a:xfrm>
            <a:off x="563283" y="4077570"/>
            <a:ext cx="7527895" cy="461665"/>
          </a:xfrm>
          <a:prstGeom prst="rect">
            <a:avLst/>
          </a:prstGeom>
          <a:noFill/>
        </p:spPr>
        <p:txBody>
          <a:bodyPr wrap="none" rtlCol="0">
            <a:spAutoFit/>
          </a:bodyPr>
          <a:lstStyle/>
          <a:p>
            <a:r>
              <a:rPr lang="en-US" sz="2400">
                <a:solidFill>
                  <a:schemeClr val="accent6"/>
                </a:solidFill>
              </a:rPr>
              <a:t>Place.ipynb  </a:t>
            </a:r>
            <a:r>
              <a:rPr lang="en-US" sz="2400"/>
              <a:t>-  Generates histogram with publication places</a:t>
            </a:r>
          </a:p>
        </p:txBody>
      </p:sp>
      <p:sp>
        <p:nvSpPr>
          <p:cNvPr id="21" name="TextBox 20">
            <a:extLst>
              <a:ext uri="{FF2B5EF4-FFF2-40B4-BE49-F238E27FC236}">
                <a16:creationId xmlns:a16="http://schemas.microsoft.com/office/drawing/2014/main" id="{FA6A17D0-767A-46ED-9B3C-0400874B0819}"/>
              </a:ext>
            </a:extLst>
          </p:cNvPr>
          <p:cNvSpPr txBox="1"/>
          <p:nvPr/>
        </p:nvSpPr>
        <p:spPr>
          <a:xfrm>
            <a:off x="563283" y="4567535"/>
            <a:ext cx="8575874" cy="461665"/>
          </a:xfrm>
          <a:prstGeom prst="rect">
            <a:avLst/>
          </a:prstGeom>
          <a:noFill/>
        </p:spPr>
        <p:txBody>
          <a:bodyPr wrap="none" rtlCol="0">
            <a:spAutoFit/>
          </a:bodyPr>
          <a:lstStyle/>
          <a:p>
            <a:r>
              <a:rPr lang="en-US" sz="2400">
                <a:solidFill>
                  <a:schemeClr val="accent6"/>
                </a:solidFill>
              </a:rPr>
              <a:t>SnowballingProvenance.ipynb  </a:t>
            </a:r>
            <a:r>
              <a:rPr lang="en-US" sz="2400"/>
              <a:t>-  Describes the snowballing process</a:t>
            </a:r>
          </a:p>
        </p:txBody>
      </p:sp>
      <p:pic>
        <p:nvPicPr>
          <p:cNvPr id="27" name="Picture 26">
            <a:extLst>
              <a:ext uri="{FF2B5EF4-FFF2-40B4-BE49-F238E27FC236}">
                <a16:creationId xmlns:a16="http://schemas.microsoft.com/office/drawing/2014/main" id="{5A63757B-A21C-4457-BF8B-DA0FA2FECDFA}"/>
              </a:ext>
            </a:extLst>
          </p:cNvPr>
          <p:cNvPicPr>
            <a:picLocks noChangeAspect="1"/>
          </p:cNvPicPr>
          <p:nvPr/>
        </p:nvPicPr>
        <p:blipFill>
          <a:blip r:embed="rId2"/>
          <a:stretch>
            <a:fillRect/>
          </a:stretch>
        </p:blipFill>
        <p:spPr>
          <a:xfrm>
            <a:off x="158911" y="2176982"/>
            <a:ext cx="344186" cy="415109"/>
          </a:xfrm>
          <a:prstGeom prst="rect">
            <a:avLst/>
          </a:prstGeom>
        </p:spPr>
      </p:pic>
      <p:pic>
        <p:nvPicPr>
          <p:cNvPr id="2054" name="Picture 6" descr="Imagem relacionada">
            <a:extLst>
              <a:ext uri="{FF2B5EF4-FFF2-40B4-BE49-F238E27FC236}">
                <a16:creationId xmlns:a16="http://schemas.microsoft.com/office/drawing/2014/main" id="{D2A91440-2487-492D-9AF7-13F10D71AC2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088" y="2612866"/>
            <a:ext cx="457832" cy="457832"/>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6" descr="Imagem relacionada">
            <a:extLst>
              <a:ext uri="{FF2B5EF4-FFF2-40B4-BE49-F238E27FC236}">
                <a16:creationId xmlns:a16="http://schemas.microsoft.com/office/drawing/2014/main" id="{029A3EF1-462F-48F6-B97B-6F59A9DE234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088" y="3101798"/>
            <a:ext cx="457832" cy="457832"/>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6" descr="Imagem relacionada">
            <a:extLst>
              <a:ext uri="{FF2B5EF4-FFF2-40B4-BE49-F238E27FC236}">
                <a16:creationId xmlns:a16="http://schemas.microsoft.com/office/drawing/2014/main" id="{25350035-959D-4039-99AE-CC281014B2D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088" y="3590730"/>
            <a:ext cx="457832" cy="457832"/>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6" descr="Imagem relacionada">
            <a:extLst>
              <a:ext uri="{FF2B5EF4-FFF2-40B4-BE49-F238E27FC236}">
                <a16:creationId xmlns:a16="http://schemas.microsoft.com/office/drawing/2014/main" id="{6C6557BD-2B51-48E9-88F8-E6354D3788D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088" y="4568594"/>
            <a:ext cx="457832" cy="457832"/>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6" descr="Imagem relacionada">
            <a:extLst>
              <a:ext uri="{FF2B5EF4-FFF2-40B4-BE49-F238E27FC236}">
                <a16:creationId xmlns:a16="http://schemas.microsoft.com/office/drawing/2014/main" id="{C967B6F7-4F7D-49FC-A8A1-574A3B76D56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088" y="4079662"/>
            <a:ext cx="457832" cy="4578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553531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07DF0B-BB16-407F-B3E3-36F3970137AC}"/>
              </a:ext>
            </a:extLst>
          </p:cNvPr>
          <p:cNvSpPr>
            <a:spLocks noGrp="1"/>
          </p:cNvSpPr>
          <p:nvPr>
            <p:ph type="title"/>
          </p:nvPr>
        </p:nvSpPr>
        <p:spPr/>
        <p:txBody>
          <a:bodyPr/>
          <a:lstStyle/>
          <a:p>
            <a:r>
              <a:rPr lang="en-US" noProof="0" dirty="0">
                <a:solidFill>
                  <a:schemeClr val="bg2">
                    <a:lumMod val="50000"/>
                  </a:schemeClr>
                </a:solidFill>
              </a:rPr>
              <a:t>Notebooks </a:t>
            </a:r>
            <a:r>
              <a:rPr lang="en-US" dirty="0"/>
              <a:t>Structure</a:t>
            </a:r>
            <a:endParaRPr lang="en-US" noProof="0" dirty="0">
              <a:solidFill>
                <a:schemeClr val="bg2">
                  <a:lumMod val="50000"/>
                </a:schemeClr>
              </a:solidFill>
            </a:endParaRPr>
          </a:p>
        </p:txBody>
      </p:sp>
      <p:sp>
        <p:nvSpPr>
          <p:cNvPr id="4" name="Date Placeholder 3">
            <a:extLst>
              <a:ext uri="{FF2B5EF4-FFF2-40B4-BE49-F238E27FC236}">
                <a16:creationId xmlns:a16="http://schemas.microsoft.com/office/drawing/2014/main" id="{B122B9F8-8C40-4B8B-8666-D973A843D1ED}"/>
              </a:ext>
            </a:extLst>
          </p:cNvPr>
          <p:cNvSpPr>
            <a:spLocks noGrp="1"/>
          </p:cNvSpPr>
          <p:nvPr>
            <p:ph type="dt" sz="half" idx="10"/>
          </p:nvPr>
        </p:nvSpPr>
        <p:spPr/>
        <p:txBody>
          <a:bodyPr/>
          <a:lstStyle/>
          <a:p>
            <a:r>
              <a:rPr lang="en-US"/>
              <a:t>João Felipe Pimentel</a:t>
            </a:r>
            <a:endParaRPr lang="pt-BR" dirty="0"/>
          </a:p>
        </p:txBody>
      </p:sp>
      <p:sp>
        <p:nvSpPr>
          <p:cNvPr id="5" name="Footer Placeholder 4">
            <a:extLst>
              <a:ext uri="{FF2B5EF4-FFF2-40B4-BE49-F238E27FC236}">
                <a16:creationId xmlns:a16="http://schemas.microsoft.com/office/drawing/2014/main" id="{14E44D9B-625A-4B21-9774-7B34F571F556}"/>
              </a:ext>
            </a:extLst>
          </p:cNvPr>
          <p:cNvSpPr>
            <a:spLocks noGrp="1"/>
          </p:cNvSpPr>
          <p:nvPr>
            <p:ph type="ftr" sz="quarter" idx="11"/>
          </p:nvPr>
        </p:nvSpPr>
        <p:spPr/>
        <p:txBody>
          <a:bodyPr/>
          <a:lstStyle/>
          <a:p>
            <a:r>
              <a:rPr lang="en-US"/>
              <a:t>Ferramenta de Snowballing</a:t>
            </a:r>
            <a:endParaRPr lang="pt-BR" dirty="0"/>
          </a:p>
        </p:txBody>
      </p:sp>
      <p:sp>
        <p:nvSpPr>
          <p:cNvPr id="6" name="Slide Number Placeholder 5">
            <a:extLst>
              <a:ext uri="{FF2B5EF4-FFF2-40B4-BE49-F238E27FC236}">
                <a16:creationId xmlns:a16="http://schemas.microsoft.com/office/drawing/2014/main" id="{645055A7-8757-473D-8050-CA10B33FE11F}"/>
              </a:ext>
            </a:extLst>
          </p:cNvPr>
          <p:cNvSpPr>
            <a:spLocks noGrp="1"/>
          </p:cNvSpPr>
          <p:nvPr>
            <p:ph type="sldNum" sz="quarter" idx="12"/>
          </p:nvPr>
        </p:nvSpPr>
        <p:spPr/>
        <p:txBody>
          <a:bodyPr/>
          <a:lstStyle/>
          <a:p>
            <a:fld id="{0AAA623A-5D3C-471A-939B-3DC944CAB218}" type="slidenum">
              <a:rPr lang="pt-BR" smtClean="0"/>
              <a:pPr/>
              <a:t>57</a:t>
            </a:fld>
            <a:endParaRPr lang="pt-BR"/>
          </a:p>
        </p:txBody>
      </p:sp>
      <p:sp>
        <p:nvSpPr>
          <p:cNvPr id="8" name="TextBox 7">
            <a:extLst>
              <a:ext uri="{FF2B5EF4-FFF2-40B4-BE49-F238E27FC236}">
                <a16:creationId xmlns:a16="http://schemas.microsoft.com/office/drawing/2014/main" id="{DCD5C754-DA42-4891-A055-620AF3BF04A0}"/>
              </a:ext>
            </a:extLst>
          </p:cNvPr>
          <p:cNvSpPr txBox="1"/>
          <p:nvPr/>
        </p:nvSpPr>
        <p:spPr>
          <a:xfrm>
            <a:off x="563283" y="2153705"/>
            <a:ext cx="3806042" cy="461665"/>
          </a:xfrm>
          <a:prstGeom prst="rect">
            <a:avLst/>
          </a:prstGeom>
          <a:noFill/>
        </p:spPr>
        <p:txBody>
          <a:bodyPr wrap="none" rtlCol="0">
            <a:spAutoFit/>
          </a:bodyPr>
          <a:lstStyle/>
          <a:p>
            <a:r>
              <a:rPr lang="en-US" sz="2400"/>
              <a:t>output  -  Notebooks outputs</a:t>
            </a:r>
          </a:p>
        </p:txBody>
      </p:sp>
      <p:sp>
        <p:nvSpPr>
          <p:cNvPr id="17" name="TextBox 16">
            <a:extLst>
              <a:ext uri="{FF2B5EF4-FFF2-40B4-BE49-F238E27FC236}">
                <a16:creationId xmlns:a16="http://schemas.microsoft.com/office/drawing/2014/main" id="{45C0D631-F92E-4ACE-BCC1-ABE3841F5C4A}"/>
              </a:ext>
            </a:extLst>
          </p:cNvPr>
          <p:cNvSpPr txBox="1"/>
          <p:nvPr/>
        </p:nvSpPr>
        <p:spPr>
          <a:xfrm>
            <a:off x="563283" y="2607675"/>
            <a:ext cx="7474867" cy="461665"/>
          </a:xfrm>
          <a:prstGeom prst="rect">
            <a:avLst/>
          </a:prstGeom>
          <a:noFill/>
        </p:spPr>
        <p:txBody>
          <a:bodyPr wrap="none" rtlCol="0">
            <a:spAutoFit/>
          </a:bodyPr>
          <a:lstStyle/>
          <a:p>
            <a:r>
              <a:rPr lang="en-US" sz="2400">
                <a:solidFill>
                  <a:schemeClr val="accent6"/>
                </a:solidFill>
              </a:rPr>
              <a:t>ApproachesHTML.ipynb  </a:t>
            </a:r>
            <a:r>
              <a:rPr lang="en-US" sz="2400"/>
              <a:t>-  Exports HTML from approaches</a:t>
            </a:r>
          </a:p>
        </p:txBody>
      </p:sp>
      <p:sp>
        <p:nvSpPr>
          <p:cNvPr id="18" name="TextBox 17">
            <a:extLst>
              <a:ext uri="{FF2B5EF4-FFF2-40B4-BE49-F238E27FC236}">
                <a16:creationId xmlns:a16="http://schemas.microsoft.com/office/drawing/2014/main" id="{F00F6AD5-832A-47FE-BB44-47CCFA5CF3DD}"/>
              </a:ext>
            </a:extLst>
          </p:cNvPr>
          <p:cNvSpPr txBox="1"/>
          <p:nvPr/>
        </p:nvSpPr>
        <p:spPr>
          <a:xfrm>
            <a:off x="563283" y="3097640"/>
            <a:ext cx="7777514" cy="461665"/>
          </a:xfrm>
          <a:prstGeom prst="rect">
            <a:avLst/>
          </a:prstGeom>
          <a:noFill/>
        </p:spPr>
        <p:txBody>
          <a:bodyPr wrap="none" rtlCol="0">
            <a:spAutoFit/>
          </a:bodyPr>
          <a:lstStyle/>
          <a:p>
            <a:r>
              <a:rPr lang="en-US" sz="2400">
                <a:solidFill>
                  <a:schemeClr val="accent6"/>
                </a:solidFill>
              </a:rPr>
              <a:t>Bibtex.SearchWork.ipynb  </a:t>
            </a:r>
            <a:r>
              <a:rPr lang="en-US" sz="2400"/>
              <a:t>-  Queries work and exports BibTex</a:t>
            </a:r>
          </a:p>
        </p:txBody>
      </p:sp>
      <p:sp>
        <p:nvSpPr>
          <p:cNvPr id="19" name="TextBox 18">
            <a:extLst>
              <a:ext uri="{FF2B5EF4-FFF2-40B4-BE49-F238E27FC236}">
                <a16:creationId xmlns:a16="http://schemas.microsoft.com/office/drawing/2014/main" id="{7123717B-DCBD-442A-A968-BC715F664EC2}"/>
              </a:ext>
            </a:extLst>
          </p:cNvPr>
          <p:cNvSpPr txBox="1"/>
          <p:nvPr/>
        </p:nvSpPr>
        <p:spPr>
          <a:xfrm>
            <a:off x="563283" y="3587605"/>
            <a:ext cx="6144824" cy="461665"/>
          </a:xfrm>
          <a:prstGeom prst="rect">
            <a:avLst/>
          </a:prstGeom>
          <a:noFill/>
        </p:spPr>
        <p:txBody>
          <a:bodyPr wrap="none" rtlCol="0">
            <a:spAutoFit/>
          </a:bodyPr>
          <a:lstStyle/>
          <a:p>
            <a:r>
              <a:rPr lang="en-US" sz="2400">
                <a:solidFill>
                  <a:schemeClr val="accent6"/>
                </a:solidFill>
              </a:rPr>
              <a:t>CitationGraph.ipynb  </a:t>
            </a:r>
            <a:r>
              <a:rPr lang="en-US" sz="2400"/>
              <a:t>-  Generates citation graph</a:t>
            </a:r>
          </a:p>
        </p:txBody>
      </p:sp>
      <p:sp>
        <p:nvSpPr>
          <p:cNvPr id="20" name="TextBox 19">
            <a:extLst>
              <a:ext uri="{FF2B5EF4-FFF2-40B4-BE49-F238E27FC236}">
                <a16:creationId xmlns:a16="http://schemas.microsoft.com/office/drawing/2014/main" id="{927A3F41-0645-4761-9C3A-A89D69FBEAA8}"/>
              </a:ext>
            </a:extLst>
          </p:cNvPr>
          <p:cNvSpPr txBox="1"/>
          <p:nvPr/>
        </p:nvSpPr>
        <p:spPr>
          <a:xfrm>
            <a:off x="563283" y="4077570"/>
            <a:ext cx="7527895" cy="461665"/>
          </a:xfrm>
          <a:prstGeom prst="rect">
            <a:avLst/>
          </a:prstGeom>
          <a:noFill/>
        </p:spPr>
        <p:txBody>
          <a:bodyPr wrap="none" rtlCol="0">
            <a:spAutoFit/>
          </a:bodyPr>
          <a:lstStyle/>
          <a:p>
            <a:r>
              <a:rPr lang="en-US" sz="2400">
                <a:solidFill>
                  <a:schemeClr val="accent6"/>
                </a:solidFill>
              </a:rPr>
              <a:t>Place.ipynb  </a:t>
            </a:r>
            <a:r>
              <a:rPr lang="en-US" sz="2400"/>
              <a:t>-  Generates histogram with publication places</a:t>
            </a:r>
          </a:p>
        </p:txBody>
      </p:sp>
      <p:sp>
        <p:nvSpPr>
          <p:cNvPr id="21" name="TextBox 20">
            <a:extLst>
              <a:ext uri="{FF2B5EF4-FFF2-40B4-BE49-F238E27FC236}">
                <a16:creationId xmlns:a16="http://schemas.microsoft.com/office/drawing/2014/main" id="{FA6A17D0-767A-46ED-9B3C-0400874B0819}"/>
              </a:ext>
            </a:extLst>
          </p:cNvPr>
          <p:cNvSpPr txBox="1"/>
          <p:nvPr/>
        </p:nvSpPr>
        <p:spPr>
          <a:xfrm>
            <a:off x="563283" y="4567535"/>
            <a:ext cx="8575874" cy="461665"/>
          </a:xfrm>
          <a:prstGeom prst="rect">
            <a:avLst/>
          </a:prstGeom>
          <a:noFill/>
        </p:spPr>
        <p:txBody>
          <a:bodyPr wrap="none" rtlCol="0">
            <a:spAutoFit/>
          </a:bodyPr>
          <a:lstStyle/>
          <a:p>
            <a:r>
              <a:rPr lang="en-US" sz="2400">
                <a:solidFill>
                  <a:schemeClr val="accent6"/>
                </a:solidFill>
              </a:rPr>
              <a:t>SnowballingProvenance.ipynb  </a:t>
            </a:r>
            <a:r>
              <a:rPr lang="en-US" sz="2400"/>
              <a:t>-  Describes the snowballing process</a:t>
            </a:r>
          </a:p>
        </p:txBody>
      </p:sp>
      <p:pic>
        <p:nvPicPr>
          <p:cNvPr id="27" name="Picture 26">
            <a:extLst>
              <a:ext uri="{FF2B5EF4-FFF2-40B4-BE49-F238E27FC236}">
                <a16:creationId xmlns:a16="http://schemas.microsoft.com/office/drawing/2014/main" id="{5A63757B-A21C-4457-BF8B-DA0FA2FECDFA}"/>
              </a:ext>
            </a:extLst>
          </p:cNvPr>
          <p:cNvPicPr>
            <a:picLocks noChangeAspect="1"/>
          </p:cNvPicPr>
          <p:nvPr/>
        </p:nvPicPr>
        <p:blipFill>
          <a:blip r:embed="rId2"/>
          <a:stretch>
            <a:fillRect/>
          </a:stretch>
        </p:blipFill>
        <p:spPr>
          <a:xfrm>
            <a:off x="158911" y="2176982"/>
            <a:ext cx="344186" cy="415109"/>
          </a:xfrm>
          <a:prstGeom prst="rect">
            <a:avLst/>
          </a:prstGeom>
        </p:spPr>
      </p:pic>
      <p:pic>
        <p:nvPicPr>
          <p:cNvPr id="2054" name="Picture 6" descr="Imagem relacionada">
            <a:extLst>
              <a:ext uri="{FF2B5EF4-FFF2-40B4-BE49-F238E27FC236}">
                <a16:creationId xmlns:a16="http://schemas.microsoft.com/office/drawing/2014/main" id="{D2A91440-2487-492D-9AF7-13F10D71AC2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088" y="2612866"/>
            <a:ext cx="457832" cy="457832"/>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6" descr="Imagem relacionada">
            <a:extLst>
              <a:ext uri="{FF2B5EF4-FFF2-40B4-BE49-F238E27FC236}">
                <a16:creationId xmlns:a16="http://schemas.microsoft.com/office/drawing/2014/main" id="{029A3EF1-462F-48F6-B97B-6F59A9DE234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088" y="3101798"/>
            <a:ext cx="457832" cy="457832"/>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6" descr="Imagem relacionada">
            <a:extLst>
              <a:ext uri="{FF2B5EF4-FFF2-40B4-BE49-F238E27FC236}">
                <a16:creationId xmlns:a16="http://schemas.microsoft.com/office/drawing/2014/main" id="{25350035-959D-4039-99AE-CC281014B2D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088" y="3590730"/>
            <a:ext cx="457832" cy="457832"/>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6" descr="Imagem relacionada">
            <a:extLst>
              <a:ext uri="{FF2B5EF4-FFF2-40B4-BE49-F238E27FC236}">
                <a16:creationId xmlns:a16="http://schemas.microsoft.com/office/drawing/2014/main" id="{6C6557BD-2B51-48E9-88F8-E6354D3788D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088" y="4568594"/>
            <a:ext cx="457832" cy="457832"/>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6" descr="Imagem relacionada">
            <a:extLst>
              <a:ext uri="{FF2B5EF4-FFF2-40B4-BE49-F238E27FC236}">
                <a16:creationId xmlns:a16="http://schemas.microsoft.com/office/drawing/2014/main" id="{C967B6F7-4F7D-49FC-A8A1-574A3B76D56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088" y="4079662"/>
            <a:ext cx="457832" cy="457832"/>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21">
            <a:extLst>
              <a:ext uri="{FF2B5EF4-FFF2-40B4-BE49-F238E27FC236}">
                <a16:creationId xmlns:a16="http://schemas.microsoft.com/office/drawing/2014/main" id="{18B372B1-54CA-440D-810F-8BFFA636F616}"/>
              </a:ext>
            </a:extLst>
          </p:cNvPr>
          <p:cNvSpPr/>
          <p:nvPr/>
        </p:nvSpPr>
        <p:spPr>
          <a:xfrm>
            <a:off x="107192" y="3105002"/>
            <a:ext cx="8960608" cy="476398"/>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78969107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7E1E1-C37F-4404-B56A-D7E9BC76AF46}"/>
              </a:ext>
            </a:extLst>
          </p:cNvPr>
          <p:cNvSpPr>
            <a:spLocks noGrp="1"/>
          </p:cNvSpPr>
          <p:nvPr>
            <p:ph type="title"/>
          </p:nvPr>
        </p:nvSpPr>
        <p:spPr/>
        <p:txBody>
          <a:bodyPr/>
          <a:lstStyle/>
          <a:p>
            <a:r>
              <a:rPr lang="en-US" noProof="0" dirty="0" err="1"/>
              <a:t>Bibtex.SearchWork.ipynb</a:t>
            </a:r>
            <a:r>
              <a:rPr lang="en-US" noProof="0" dirty="0"/>
              <a:t> </a:t>
            </a:r>
            <a:r>
              <a:rPr lang="en-US" dirty="0"/>
              <a:t>1/2</a:t>
            </a:r>
          </a:p>
        </p:txBody>
      </p:sp>
      <p:sp>
        <p:nvSpPr>
          <p:cNvPr id="4" name="Date Placeholder 3">
            <a:extLst>
              <a:ext uri="{FF2B5EF4-FFF2-40B4-BE49-F238E27FC236}">
                <a16:creationId xmlns:a16="http://schemas.microsoft.com/office/drawing/2014/main" id="{3BDDF34D-2A86-4D0F-BED6-9F7822C5C3F2}"/>
              </a:ext>
            </a:extLst>
          </p:cNvPr>
          <p:cNvSpPr>
            <a:spLocks noGrp="1"/>
          </p:cNvSpPr>
          <p:nvPr>
            <p:ph type="dt" sz="half" idx="10"/>
          </p:nvPr>
        </p:nvSpPr>
        <p:spPr/>
        <p:txBody>
          <a:bodyPr/>
          <a:lstStyle/>
          <a:p>
            <a:r>
              <a:rPr lang="en-US"/>
              <a:t>João Felipe Pimentel</a:t>
            </a:r>
            <a:endParaRPr lang="pt-BR" dirty="0"/>
          </a:p>
        </p:txBody>
      </p:sp>
      <p:sp>
        <p:nvSpPr>
          <p:cNvPr id="5" name="Footer Placeholder 4">
            <a:extLst>
              <a:ext uri="{FF2B5EF4-FFF2-40B4-BE49-F238E27FC236}">
                <a16:creationId xmlns:a16="http://schemas.microsoft.com/office/drawing/2014/main" id="{D6532A75-50EF-4E36-B367-85B382A3C661}"/>
              </a:ext>
            </a:extLst>
          </p:cNvPr>
          <p:cNvSpPr>
            <a:spLocks noGrp="1"/>
          </p:cNvSpPr>
          <p:nvPr>
            <p:ph type="ftr" sz="quarter" idx="11"/>
          </p:nvPr>
        </p:nvSpPr>
        <p:spPr/>
        <p:txBody>
          <a:bodyPr/>
          <a:lstStyle/>
          <a:p>
            <a:r>
              <a:rPr lang="en-US"/>
              <a:t>Ferramenta de Snowballing</a:t>
            </a:r>
            <a:endParaRPr lang="pt-BR" dirty="0"/>
          </a:p>
        </p:txBody>
      </p:sp>
      <p:sp>
        <p:nvSpPr>
          <p:cNvPr id="6" name="Slide Number Placeholder 5">
            <a:extLst>
              <a:ext uri="{FF2B5EF4-FFF2-40B4-BE49-F238E27FC236}">
                <a16:creationId xmlns:a16="http://schemas.microsoft.com/office/drawing/2014/main" id="{929DE072-50F5-4262-A923-98D7A7CBF6E6}"/>
              </a:ext>
            </a:extLst>
          </p:cNvPr>
          <p:cNvSpPr>
            <a:spLocks noGrp="1"/>
          </p:cNvSpPr>
          <p:nvPr>
            <p:ph type="sldNum" sz="quarter" idx="12"/>
          </p:nvPr>
        </p:nvSpPr>
        <p:spPr/>
        <p:txBody>
          <a:bodyPr/>
          <a:lstStyle/>
          <a:p>
            <a:fld id="{0AAA623A-5D3C-471A-939B-3DC944CAB218}" type="slidenum">
              <a:rPr lang="pt-BR" smtClean="0"/>
              <a:pPr/>
              <a:t>58</a:t>
            </a:fld>
            <a:endParaRPr lang="pt-BR"/>
          </a:p>
        </p:txBody>
      </p:sp>
      <p:pic>
        <p:nvPicPr>
          <p:cNvPr id="8" name="Picture 7">
            <a:extLst>
              <a:ext uri="{FF2B5EF4-FFF2-40B4-BE49-F238E27FC236}">
                <a16:creationId xmlns:a16="http://schemas.microsoft.com/office/drawing/2014/main" id="{93FFEF61-7FFA-45F2-88CF-653AFC90BD0F}"/>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304800" y="1046962"/>
            <a:ext cx="8534400" cy="5430038"/>
          </a:xfrm>
          <a:prstGeom prst="rect">
            <a:avLst/>
          </a:prstGeom>
        </p:spPr>
      </p:pic>
      <p:sp>
        <p:nvSpPr>
          <p:cNvPr id="10" name="Rectangle 9">
            <a:extLst>
              <a:ext uri="{FF2B5EF4-FFF2-40B4-BE49-F238E27FC236}">
                <a16:creationId xmlns:a16="http://schemas.microsoft.com/office/drawing/2014/main" id="{BB9E7423-0AB4-4551-B259-55B4A21B8174}"/>
              </a:ext>
            </a:extLst>
          </p:cNvPr>
          <p:cNvSpPr/>
          <p:nvPr/>
        </p:nvSpPr>
        <p:spPr>
          <a:xfrm>
            <a:off x="2133568" y="6172200"/>
            <a:ext cx="838232" cy="152400"/>
          </a:xfrm>
          <a:prstGeom prst="rect">
            <a:avLst/>
          </a:prstGeom>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85021133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7E1E1-C37F-4404-B56A-D7E9BC76AF46}"/>
              </a:ext>
            </a:extLst>
          </p:cNvPr>
          <p:cNvSpPr>
            <a:spLocks noGrp="1"/>
          </p:cNvSpPr>
          <p:nvPr>
            <p:ph type="title"/>
          </p:nvPr>
        </p:nvSpPr>
        <p:spPr/>
        <p:txBody>
          <a:bodyPr/>
          <a:lstStyle/>
          <a:p>
            <a:r>
              <a:rPr lang="en-US" noProof="0" dirty="0" err="1"/>
              <a:t>Bibtex.SearchWork.ipynb</a:t>
            </a:r>
            <a:r>
              <a:rPr lang="en-US" noProof="0" dirty="0"/>
              <a:t> </a:t>
            </a:r>
            <a:r>
              <a:rPr lang="en-US" dirty="0"/>
              <a:t>2/2</a:t>
            </a:r>
          </a:p>
        </p:txBody>
      </p:sp>
      <p:sp>
        <p:nvSpPr>
          <p:cNvPr id="4" name="Date Placeholder 3">
            <a:extLst>
              <a:ext uri="{FF2B5EF4-FFF2-40B4-BE49-F238E27FC236}">
                <a16:creationId xmlns:a16="http://schemas.microsoft.com/office/drawing/2014/main" id="{3BDDF34D-2A86-4D0F-BED6-9F7822C5C3F2}"/>
              </a:ext>
            </a:extLst>
          </p:cNvPr>
          <p:cNvSpPr>
            <a:spLocks noGrp="1"/>
          </p:cNvSpPr>
          <p:nvPr>
            <p:ph type="dt" sz="half" idx="10"/>
          </p:nvPr>
        </p:nvSpPr>
        <p:spPr/>
        <p:txBody>
          <a:bodyPr/>
          <a:lstStyle/>
          <a:p>
            <a:r>
              <a:rPr lang="en-US"/>
              <a:t>João Felipe Pimentel</a:t>
            </a:r>
            <a:endParaRPr lang="pt-BR" dirty="0"/>
          </a:p>
        </p:txBody>
      </p:sp>
      <p:sp>
        <p:nvSpPr>
          <p:cNvPr id="5" name="Footer Placeholder 4">
            <a:extLst>
              <a:ext uri="{FF2B5EF4-FFF2-40B4-BE49-F238E27FC236}">
                <a16:creationId xmlns:a16="http://schemas.microsoft.com/office/drawing/2014/main" id="{D6532A75-50EF-4E36-B367-85B382A3C661}"/>
              </a:ext>
            </a:extLst>
          </p:cNvPr>
          <p:cNvSpPr>
            <a:spLocks noGrp="1"/>
          </p:cNvSpPr>
          <p:nvPr>
            <p:ph type="ftr" sz="quarter" idx="11"/>
          </p:nvPr>
        </p:nvSpPr>
        <p:spPr/>
        <p:txBody>
          <a:bodyPr/>
          <a:lstStyle/>
          <a:p>
            <a:r>
              <a:rPr lang="en-US"/>
              <a:t>Ferramenta de Snowballing</a:t>
            </a:r>
            <a:endParaRPr lang="pt-BR" dirty="0"/>
          </a:p>
        </p:txBody>
      </p:sp>
      <p:sp>
        <p:nvSpPr>
          <p:cNvPr id="6" name="Slide Number Placeholder 5">
            <a:extLst>
              <a:ext uri="{FF2B5EF4-FFF2-40B4-BE49-F238E27FC236}">
                <a16:creationId xmlns:a16="http://schemas.microsoft.com/office/drawing/2014/main" id="{929DE072-50F5-4262-A923-98D7A7CBF6E6}"/>
              </a:ext>
            </a:extLst>
          </p:cNvPr>
          <p:cNvSpPr>
            <a:spLocks noGrp="1"/>
          </p:cNvSpPr>
          <p:nvPr>
            <p:ph type="sldNum" sz="quarter" idx="12"/>
          </p:nvPr>
        </p:nvSpPr>
        <p:spPr/>
        <p:txBody>
          <a:bodyPr/>
          <a:lstStyle/>
          <a:p>
            <a:fld id="{0AAA623A-5D3C-471A-939B-3DC944CAB218}" type="slidenum">
              <a:rPr lang="pt-BR" smtClean="0"/>
              <a:pPr/>
              <a:t>59</a:t>
            </a:fld>
            <a:endParaRPr lang="pt-BR"/>
          </a:p>
        </p:txBody>
      </p:sp>
      <p:pic>
        <p:nvPicPr>
          <p:cNvPr id="11" name="Picture 10">
            <a:extLst>
              <a:ext uri="{FF2B5EF4-FFF2-40B4-BE49-F238E27FC236}">
                <a16:creationId xmlns:a16="http://schemas.microsoft.com/office/drawing/2014/main" id="{D948240F-2148-442F-A071-4A3925C4A5F7}"/>
              </a:ext>
            </a:extLst>
          </p:cNvPr>
          <p:cNvPicPr>
            <a:picLocks noChangeAspect="1"/>
          </p:cNvPicPr>
          <p:nvPr/>
        </p:nvPicPr>
        <p:blipFill>
          <a:blip r:embed="rId2"/>
          <a:stretch>
            <a:fillRect/>
          </a:stretch>
        </p:blipFill>
        <p:spPr>
          <a:xfrm>
            <a:off x="0" y="1447800"/>
            <a:ext cx="9144000" cy="4837270"/>
          </a:xfrm>
          <a:prstGeom prst="rect">
            <a:avLst/>
          </a:prstGeom>
        </p:spPr>
      </p:pic>
    </p:spTree>
    <p:extLst>
      <p:ext uri="{BB962C8B-B14F-4D97-AF65-F5344CB8AC3E}">
        <p14:creationId xmlns:p14="http://schemas.microsoft.com/office/powerpoint/2010/main" val="5594407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err="1"/>
              <a:t>Forward</a:t>
            </a:r>
            <a:r>
              <a:rPr lang="pt-BR" dirty="0"/>
              <a:t> </a:t>
            </a:r>
            <a:r>
              <a:rPr lang="en-US" dirty="0"/>
              <a:t>Snowballing</a:t>
            </a:r>
          </a:p>
        </p:txBody>
      </p:sp>
      <p:sp>
        <p:nvSpPr>
          <p:cNvPr id="9" name="Content Placeholder 8">
            <a:extLst>
              <a:ext uri="{FF2B5EF4-FFF2-40B4-BE49-F238E27FC236}">
                <a16:creationId xmlns:a16="http://schemas.microsoft.com/office/drawing/2014/main" id="{F908CB78-CBFA-4EF7-82B1-1640B2E37196}"/>
              </a:ext>
            </a:extLst>
          </p:cNvPr>
          <p:cNvSpPr>
            <a:spLocks noGrp="1"/>
          </p:cNvSpPr>
          <p:nvPr>
            <p:ph idx="1"/>
          </p:nvPr>
        </p:nvSpPr>
        <p:spPr/>
        <p:txBody>
          <a:bodyPr/>
          <a:lstStyle/>
          <a:p>
            <a:r>
              <a:rPr lang="en-US" dirty="0"/>
              <a:t>Which papers cite A1 and are related?</a:t>
            </a:r>
          </a:p>
        </p:txBody>
      </p:sp>
      <p:sp>
        <p:nvSpPr>
          <p:cNvPr id="4" name="Date Placeholder 3"/>
          <p:cNvSpPr>
            <a:spLocks noGrp="1"/>
          </p:cNvSpPr>
          <p:nvPr>
            <p:ph type="dt" sz="half" idx="10"/>
          </p:nvPr>
        </p:nvSpPr>
        <p:spPr/>
        <p:txBody>
          <a:bodyPr/>
          <a:lstStyle/>
          <a:p>
            <a:r>
              <a:rPr lang="en-US"/>
              <a:t>João Felipe Pimentel</a:t>
            </a:r>
            <a:endParaRPr lang="pt-BR" dirty="0"/>
          </a:p>
        </p:txBody>
      </p:sp>
      <p:sp>
        <p:nvSpPr>
          <p:cNvPr id="5" name="Footer Placeholder 4"/>
          <p:cNvSpPr>
            <a:spLocks noGrp="1"/>
          </p:cNvSpPr>
          <p:nvPr>
            <p:ph type="ftr" sz="quarter" idx="11"/>
          </p:nvPr>
        </p:nvSpPr>
        <p:spPr/>
        <p:txBody>
          <a:bodyPr/>
          <a:lstStyle/>
          <a:p>
            <a:r>
              <a:rPr lang="en-US"/>
              <a:t>Ferramenta de Snowballing</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6</a:t>
            </a:fld>
            <a:endParaRPr lang="pt-BR"/>
          </a:p>
        </p:txBody>
      </p:sp>
      <p:cxnSp>
        <p:nvCxnSpPr>
          <p:cNvPr id="11" name="Straight Arrow Connector 10">
            <a:extLst>
              <a:ext uri="{FF2B5EF4-FFF2-40B4-BE49-F238E27FC236}">
                <a16:creationId xmlns:a16="http://schemas.microsoft.com/office/drawing/2014/main" id="{C361D0CE-02B3-4669-A0DF-DC2B60B51069}"/>
              </a:ext>
            </a:extLst>
          </p:cNvPr>
          <p:cNvCxnSpPr>
            <a:cxnSpLocks/>
          </p:cNvCxnSpPr>
          <p:nvPr/>
        </p:nvCxnSpPr>
        <p:spPr>
          <a:xfrm>
            <a:off x="419100" y="5334000"/>
            <a:ext cx="8305800" cy="0"/>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C38A8F0D-AC6A-49CC-A593-1941E044E109}"/>
              </a:ext>
            </a:extLst>
          </p:cNvPr>
          <p:cNvSpPr/>
          <p:nvPr/>
        </p:nvSpPr>
        <p:spPr>
          <a:xfrm>
            <a:off x="4619672" y="3654470"/>
            <a:ext cx="1679530" cy="1679530"/>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a:t>A3</a:t>
            </a:r>
            <a:endParaRPr lang="en-US" dirty="0"/>
          </a:p>
        </p:txBody>
      </p:sp>
      <p:sp>
        <p:nvSpPr>
          <p:cNvPr id="13" name="TextBox 12">
            <a:extLst>
              <a:ext uri="{FF2B5EF4-FFF2-40B4-BE49-F238E27FC236}">
                <a16:creationId xmlns:a16="http://schemas.microsoft.com/office/drawing/2014/main" id="{0CEE5D08-EC1A-46C8-8A9A-257A785085C6}"/>
              </a:ext>
            </a:extLst>
          </p:cNvPr>
          <p:cNvSpPr txBox="1"/>
          <p:nvPr/>
        </p:nvSpPr>
        <p:spPr>
          <a:xfrm>
            <a:off x="5238750" y="4572000"/>
            <a:ext cx="434734" cy="369332"/>
          </a:xfrm>
          <a:prstGeom prst="rect">
            <a:avLst/>
          </a:prstGeom>
          <a:noFill/>
        </p:spPr>
        <p:txBody>
          <a:bodyPr wrap="none" rtlCol="0">
            <a:spAutoFit/>
          </a:bodyPr>
          <a:lstStyle/>
          <a:p>
            <a:r>
              <a:rPr lang="pt-BR" dirty="0">
                <a:solidFill>
                  <a:schemeClr val="accent3">
                    <a:lumMod val="75000"/>
                  </a:schemeClr>
                </a:solidFill>
              </a:rPr>
              <a:t>A5</a:t>
            </a:r>
            <a:endParaRPr lang="en-US" dirty="0">
              <a:solidFill>
                <a:schemeClr val="accent3">
                  <a:lumMod val="75000"/>
                </a:schemeClr>
              </a:solidFill>
            </a:endParaRPr>
          </a:p>
        </p:txBody>
      </p:sp>
      <p:sp>
        <p:nvSpPr>
          <p:cNvPr id="18" name="TextBox 17">
            <a:extLst>
              <a:ext uri="{FF2B5EF4-FFF2-40B4-BE49-F238E27FC236}">
                <a16:creationId xmlns:a16="http://schemas.microsoft.com/office/drawing/2014/main" id="{D27FED20-7904-46AB-8D91-CE07D7D710FB}"/>
              </a:ext>
            </a:extLst>
          </p:cNvPr>
          <p:cNvSpPr txBox="1"/>
          <p:nvPr/>
        </p:nvSpPr>
        <p:spPr>
          <a:xfrm>
            <a:off x="5242983" y="4043528"/>
            <a:ext cx="441146" cy="369332"/>
          </a:xfrm>
          <a:prstGeom prst="rect">
            <a:avLst/>
          </a:prstGeom>
          <a:noFill/>
        </p:spPr>
        <p:txBody>
          <a:bodyPr wrap="none" rtlCol="0">
            <a:spAutoFit/>
          </a:bodyPr>
          <a:lstStyle/>
          <a:p>
            <a:r>
              <a:rPr lang="pt-BR" b="1" dirty="0"/>
              <a:t>A1</a:t>
            </a:r>
            <a:endParaRPr lang="en-US" b="1" dirty="0"/>
          </a:p>
        </p:txBody>
      </p:sp>
      <p:sp>
        <p:nvSpPr>
          <p:cNvPr id="15" name="Arrow: Curved Down 14">
            <a:extLst>
              <a:ext uri="{FF2B5EF4-FFF2-40B4-BE49-F238E27FC236}">
                <a16:creationId xmlns:a16="http://schemas.microsoft.com/office/drawing/2014/main" id="{341986FF-1C72-4478-9534-E627EF017C64}"/>
              </a:ext>
            </a:extLst>
          </p:cNvPr>
          <p:cNvSpPr/>
          <p:nvPr/>
        </p:nvSpPr>
        <p:spPr>
          <a:xfrm>
            <a:off x="4267200" y="3481287"/>
            <a:ext cx="2409175" cy="734652"/>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0" name="TextBox 19">
            <a:extLst>
              <a:ext uri="{FF2B5EF4-FFF2-40B4-BE49-F238E27FC236}">
                <a16:creationId xmlns:a16="http://schemas.microsoft.com/office/drawing/2014/main" id="{7E7A5BBF-5FA9-4727-9D1D-8C725CB769DD}"/>
              </a:ext>
            </a:extLst>
          </p:cNvPr>
          <p:cNvSpPr txBox="1"/>
          <p:nvPr/>
        </p:nvSpPr>
        <p:spPr>
          <a:xfrm>
            <a:off x="3475567" y="5318518"/>
            <a:ext cx="434734" cy="369332"/>
          </a:xfrm>
          <a:prstGeom prst="rect">
            <a:avLst/>
          </a:prstGeom>
          <a:noFill/>
        </p:spPr>
        <p:txBody>
          <a:bodyPr wrap="none" rtlCol="0">
            <a:spAutoFit/>
          </a:bodyPr>
          <a:lstStyle/>
          <a:p>
            <a:r>
              <a:rPr lang="pt-BR" dirty="0">
                <a:solidFill>
                  <a:srgbClr val="C00000"/>
                </a:solidFill>
              </a:rPr>
              <a:t>A2</a:t>
            </a:r>
            <a:endParaRPr lang="en-US" dirty="0">
              <a:solidFill>
                <a:srgbClr val="C00000"/>
              </a:solidFill>
            </a:endParaRPr>
          </a:p>
        </p:txBody>
      </p:sp>
      <p:sp>
        <p:nvSpPr>
          <p:cNvPr id="21" name="TextBox 20">
            <a:extLst>
              <a:ext uri="{FF2B5EF4-FFF2-40B4-BE49-F238E27FC236}">
                <a16:creationId xmlns:a16="http://schemas.microsoft.com/office/drawing/2014/main" id="{12CEF5CE-6F0B-445D-B499-72BB1FA316D9}"/>
              </a:ext>
            </a:extLst>
          </p:cNvPr>
          <p:cNvSpPr txBox="1"/>
          <p:nvPr/>
        </p:nvSpPr>
        <p:spPr>
          <a:xfrm>
            <a:off x="5241721" y="5318518"/>
            <a:ext cx="434734" cy="369332"/>
          </a:xfrm>
          <a:prstGeom prst="rect">
            <a:avLst/>
          </a:prstGeom>
          <a:noFill/>
        </p:spPr>
        <p:txBody>
          <a:bodyPr wrap="none" rtlCol="0">
            <a:spAutoFit/>
          </a:bodyPr>
          <a:lstStyle/>
          <a:p>
            <a:r>
              <a:rPr lang="pt-BR" dirty="0">
                <a:solidFill>
                  <a:srgbClr val="C00000"/>
                </a:solidFill>
              </a:rPr>
              <a:t>A6</a:t>
            </a:r>
            <a:endParaRPr lang="en-US" dirty="0">
              <a:solidFill>
                <a:srgbClr val="C00000"/>
              </a:solidFill>
            </a:endParaRPr>
          </a:p>
        </p:txBody>
      </p:sp>
    </p:spTree>
    <p:extLst>
      <p:ext uri="{BB962C8B-B14F-4D97-AF65-F5344CB8AC3E}">
        <p14:creationId xmlns:p14="http://schemas.microsoft.com/office/powerpoint/2010/main" val="275735945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7E1E1-C37F-4404-B56A-D7E9BC76AF46}"/>
              </a:ext>
            </a:extLst>
          </p:cNvPr>
          <p:cNvSpPr>
            <a:spLocks noGrp="1"/>
          </p:cNvSpPr>
          <p:nvPr>
            <p:ph type="title"/>
          </p:nvPr>
        </p:nvSpPr>
        <p:spPr/>
        <p:txBody>
          <a:bodyPr/>
          <a:lstStyle/>
          <a:p>
            <a:r>
              <a:rPr lang="en-US" noProof="0" dirty="0" err="1"/>
              <a:t>Busca</a:t>
            </a:r>
            <a:r>
              <a:rPr lang="en-US" noProof="0" dirty="0"/>
              <a:t> </a:t>
            </a:r>
            <a:r>
              <a:rPr lang="en-US" noProof="0" dirty="0" err="1"/>
              <a:t>Alternativa</a:t>
            </a:r>
            <a:endParaRPr lang="en-US" noProof="0" dirty="0"/>
          </a:p>
        </p:txBody>
      </p:sp>
      <p:sp>
        <p:nvSpPr>
          <p:cNvPr id="4" name="Date Placeholder 3">
            <a:extLst>
              <a:ext uri="{FF2B5EF4-FFF2-40B4-BE49-F238E27FC236}">
                <a16:creationId xmlns:a16="http://schemas.microsoft.com/office/drawing/2014/main" id="{3BDDF34D-2A86-4D0F-BED6-9F7822C5C3F2}"/>
              </a:ext>
            </a:extLst>
          </p:cNvPr>
          <p:cNvSpPr>
            <a:spLocks noGrp="1"/>
          </p:cNvSpPr>
          <p:nvPr>
            <p:ph type="dt" sz="half" idx="10"/>
          </p:nvPr>
        </p:nvSpPr>
        <p:spPr/>
        <p:txBody>
          <a:bodyPr/>
          <a:lstStyle/>
          <a:p>
            <a:r>
              <a:rPr lang="en-US"/>
              <a:t>João Felipe Pimentel</a:t>
            </a:r>
            <a:endParaRPr lang="pt-BR" dirty="0"/>
          </a:p>
        </p:txBody>
      </p:sp>
      <p:sp>
        <p:nvSpPr>
          <p:cNvPr id="5" name="Footer Placeholder 4">
            <a:extLst>
              <a:ext uri="{FF2B5EF4-FFF2-40B4-BE49-F238E27FC236}">
                <a16:creationId xmlns:a16="http://schemas.microsoft.com/office/drawing/2014/main" id="{D6532A75-50EF-4E36-B367-85B382A3C661}"/>
              </a:ext>
            </a:extLst>
          </p:cNvPr>
          <p:cNvSpPr>
            <a:spLocks noGrp="1"/>
          </p:cNvSpPr>
          <p:nvPr>
            <p:ph type="ftr" sz="quarter" idx="11"/>
          </p:nvPr>
        </p:nvSpPr>
        <p:spPr/>
        <p:txBody>
          <a:bodyPr/>
          <a:lstStyle/>
          <a:p>
            <a:r>
              <a:rPr lang="en-US"/>
              <a:t>Ferramenta de Snowballing</a:t>
            </a:r>
            <a:endParaRPr lang="pt-BR" dirty="0"/>
          </a:p>
        </p:txBody>
      </p:sp>
      <p:sp>
        <p:nvSpPr>
          <p:cNvPr id="6" name="Slide Number Placeholder 5">
            <a:extLst>
              <a:ext uri="{FF2B5EF4-FFF2-40B4-BE49-F238E27FC236}">
                <a16:creationId xmlns:a16="http://schemas.microsoft.com/office/drawing/2014/main" id="{929DE072-50F5-4262-A923-98D7A7CBF6E6}"/>
              </a:ext>
            </a:extLst>
          </p:cNvPr>
          <p:cNvSpPr>
            <a:spLocks noGrp="1"/>
          </p:cNvSpPr>
          <p:nvPr>
            <p:ph type="sldNum" sz="quarter" idx="12"/>
          </p:nvPr>
        </p:nvSpPr>
        <p:spPr/>
        <p:txBody>
          <a:bodyPr/>
          <a:lstStyle/>
          <a:p>
            <a:fld id="{0AAA623A-5D3C-471A-939B-3DC944CAB218}" type="slidenum">
              <a:rPr lang="pt-BR" smtClean="0"/>
              <a:pPr/>
              <a:t>60</a:t>
            </a:fld>
            <a:endParaRPr lang="pt-BR"/>
          </a:p>
        </p:txBody>
      </p:sp>
      <p:pic>
        <p:nvPicPr>
          <p:cNvPr id="3" name="Picture 2">
            <a:extLst>
              <a:ext uri="{FF2B5EF4-FFF2-40B4-BE49-F238E27FC236}">
                <a16:creationId xmlns:a16="http://schemas.microsoft.com/office/drawing/2014/main" id="{160BA22B-764D-4410-BB21-0E6ECA821701}"/>
              </a:ext>
            </a:extLst>
          </p:cNvPr>
          <p:cNvPicPr>
            <a:picLocks noChangeAspect="1"/>
          </p:cNvPicPr>
          <p:nvPr/>
        </p:nvPicPr>
        <p:blipFill>
          <a:blip r:embed="rId2"/>
          <a:stretch>
            <a:fillRect/>
          </a:stretch>
        </p:blipFill>
        <p:spPr>
          <a:xfrm>
            <a:off x="152400" y="1676400"/>
            <a:ext cx="3124200" cy="4231931"/>
          </a:xfrm>
          <a:prstGeom prst="rect">
            <a:avLst/>
          </a:prstGeom>
        </p:spPr>
      </p:pic>
      <p:pic>
        <p:nvPicPr>
          <p:cNvPr id="8" name="Picture 7">
            <a:extLst>
              <a:ext uri="{FF2B5EF4-FFF2-40B4-BE49-F238E27FC236}">
                <a16:creationId xmlns:a16="http://schemas.microsoft.com/office/drawing/2014/main" id="{29A20EC3-C345-4603-87E4-B3A4C283FE06}"/>
              </a:ext>
            </a:extLst>
          </p:cNvPr>
          <p:cNvPicPr>
            <a:picLocks noChangeAspect="1"/>
          </p:cNvPicPr>
          <p:nvPr/>
        </p:nvPicPr>
        <p:blipFill>
          <a:blip r:embed="rId3"/>
          <a:stretch>
            <a:fillRect/>
          </a:stretch>
        </p:blipFill>
        <p:spPr>
          <a:xfrm>
            <a:off x="3352800" y="2081212"/>
            <a:ext cx="5644794" cy="966788"/>
          </a:xfrm>
          <a:prstGeom prst="rect">
            <a:avLst/>
          </a:prstGeom>
        </p:spPr>
      </p:pic>
      <p:pic>
        <p:nvPicPr>
          <p:cNvPr id="9" name="Picture 8">
            <a:extLst>
              <a:ext uri="{FF2B5EF4-FFF2-40B4-BE49-F238E27FC236}">
                <a16:creationId xmlns:a16="http://schemas.microsoft.com/office/drawing/2014/main" id="{17C3DCFE-37F9-425B-ACAC-51C2B3848954}"/>
              </a:ext>
            </a:extLst>
          </p:cNvPr>
          <p:cNvPicPr>
            <a:picLocks noChangeAspect="1"/>
          </p:cNvPicPr>
          <p:nvPr/>
        </p:nvPicPr>
        <p:blipFill rotWithShape="1">
          <a:blip r:embed="rId4"/>
          <a:srcRect r="38333"/>
          <a:stretch/>
        </p:blipFill>
        <p:spPr>
          <a:xfrm>
            <a:off x="3352800" y="3439998"/>
            <a:ext cx="5638800" cy="2427402"/>
          </a:xfrm>
          <a:prstGeom prst="rect">
            <a:avLst/>
          </a:prstGeom>
        </p:spPr>
      </p:pic>
      <p:sp>
        <p:nvSpPr>
          <p:cNvPr id="12" name="Oval 11">
            <a:extLst>
              <a:ext uri="{FF2B5EF4-FFF2-40B4-BE49-F238E27FC236}">
                <a16:creationId xmlns:a16="http://schemas.microsoft.com/office/drawing/2014/main" id="{F85E28DE-B9C5-42A7-951A-C714DDFEAC18}"/>
              </a:ext>
            </a:extLst>
          </p:cNvPr>
          <p:cNvSpPr/>
          <p:nvPr/>
        </p:nvSpPr>
        <p:spPr>
          <a:xfrm>
            <a:off x="1426126" y="2262468"/>
            <a:ext cx="304800" cy="2921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1</a:t>
            </a:r>
            <a:endParaRPr lang="en-US" dirty="0"/>
          </a:p>
        </p:txBody>
      </p:sp>
      <p:sp>
        <p:nvSpPr>
          <p:cNvPr id="13" name="Oval 12">
            <a:extLst>
              <a:ext uri="{FF2B5EF4-FFF2-40B4-BE49-F238E27FC236}">
                <a16:creationId xmlns:a16="http://schemas.microsoft.com/office/drawing/2014/main" id="{A2DF11F3-70B2-4029-9A65-7D6C596F9276}"/>
              </a:ext>
            </a:extLst>
          </p:cNvPr>
          <p:cNvSpPr/>
          <p:nvPr/>
        </p:nvSpPr>
        <p:spPr>
          <a:xfrm>
            <a:off x="6553200" y="2040281"/>
            <a:ext cx="304800" cy="2921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2</a:t>
            </a:r>
            <a:endParaRPr lang="en-US" dirty="0"/>
          </a:p>
        </p:txBody>
      </p:sp>
      <p:sp>
        <p:nvSpPr>
          <p:cNvPr id="14" name="Oval 13">
            <a:extLst>
              <a:ext uri="{FF2B5EF4-FFF2-40B4-BE49-F238E27FC236}">
                <a16:creationId xmlns:a16="http://schemas.microsoft.com/office/drawing/2014/main" id="{3DCF56D5-55AB-4DE5-AAD0-0449C6D1AB15}"/>
              </a:ext>
            </a:extLst>
          </p:cNvPr>
          <p:cNvSpPr/>
          <p:nvPr/>
        </p:nvSpPr>
        <p:spPr>
          <a:xfrm>
            <a:off x="7467600" y="3343983"/>
            <a:ext cx="304800" cy="2921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3</a:t>
            </a:r>
            <a:endParaRPr lang="en-US" dirty="0"/>
          </a:p>
        </p:txBody>
      </p:sp>
    </p:spTree>
    <p:extLst>
      <p:ext uri="{BB962C8B-B14F-4D97-AF65-F5344CB8AC3E}">
        <p14:creationId xmlns:p14="http://schemas.microsoft.com/office/powerpoint/2010/main" val="360317794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07DF0B-BB16-407F-B3E3-36F3970137AC}"/>
              </a:ext>
            </a:extLst>
          </p:cNvPr>
          <p:cNvSpPr>
            <a:spLocks noGrp="1"/>
          </p:cNvSpPr>
          <p:nvPr>
            <p:ph type="title"/>
          </p:nvPr>
        </p:nvSpPr>
        <p:spPr/>
        <p:txBody>
          <a:bodyPr/>
          <a:lstStyle/>
          <a:p>
            <a:r>
              <a:rPr lang="en-US" noProof="0" dirty="0">
                <a:solidFill>
                  <a:schemeClr val="bg2">
                    <a:lumMod val="50000"/>
                  </a:schemeClr>
                </a:solidFill>
              </a:rPr>
              <a:t>Notebooks </a:t>
            </a:r>
            <a:r>
              <a:rPr lang="en-US" dirty="0"/>
              <a:t>Structure</a:t>
            </a:r>
            <a:endParaRPr lang="en-US" noProof="0" dirty="0">
              <a:solidFill>
                <a:schemeClr val="bg2">
                  <a:lumMod val="50000"/>
                </a:schemeClr>
              </a:solidFill>
            </a:endParaRPr>
          </a:p>
        </p:txBody>
      </p:sp>
      <p:sp>
        <p:nvSpPr>
          <p:cNvPr id="4" name="Date Placeholder 3">
            <a:extLst>
              <a:ext uri="{FF2B5EF4-FFF2-40B4-BE49-F238E27FC236}">
                <a16:creationId xmlns:a16="http://schemas.microsoft.com/office/drawing/2014/main" id="{B122B9F8-8C40-4B8B-8666-D973A843D1ED}"/>
              </a:ext>
            </a:extLst>
          </p:cNvPr>
          <p:cNvSpPr>
            <a:spLocks noGrp="1"/>
          </p:cNvSpPr>
          <p:nvPr>
            <p:ph type="dt" sz="half" idx="10"/>
          </p:nvPr>
        </p:nvSpPr>
        <p:spPr/>
        <p:txBody>
          <a:bodyPr/>
          <a:lstStyle/>
          <a:p>
            <a:r>
              <a:rPr lang="en-US"/>
              <a:t>João Felipe Pimentel</a:t>
            </a:r>
            <a:endParaRPr lang="pt-BR" dirty="0"/>
          </a:p>
        </p:txBody>
      </p:sp>
      <p:sp>
        <p:nvSpPr>
          <p:cNvPr id="5" name="Footer Placeholder 4">
            <a:extLst>
              <a:ext uri="{FF2B5EF4-FFF2-40B4-BE49-F238E27FC236}">
                <a16:creationId xmlns:a16="http://schemas.microsoft.com/office/drawing/2014/main" id="{14E44D9B-625A-4B21-9774-7B34F571F556}"/>
              </a:ext>
            </a:extLst>
          </p:cNvPr>
          <p:cNvSpPr>
            <a:spLocks noGrp="1"/>
          </p:cNvSpPr>
          <p:nvPr>
            <p:ph type="ftr" sz="quarter" idx="11"/>
          </p:nvPr>
        </p:nvSpPr>
        <p:spPr/>
        <p:txBody>
          <a:bodyPr/>
          <a:lstStyle/>
          <a:p>
            <a:r>
              <a:rPr lang="en-US"/>
              <a:t>Ferramenta de Snowballing</a:t>
            </a:r>
            <a:endParaRPr lang="pt-BR" dirty="0"/>
          </a:p>
        </p:txBody>
      </p:sp>
      <p:sp>
        <p:nvSpPr>
          <p:cNvPr id="6" name="Slide Number Placeholder 5">
            <a:extLst>
              <a:ext uri="{FF2B5EF4-FFF2-40B4-BE49-F238E27FC236}">
                <a16:creationId xmlns:a16="http://schemas.microsoft.com/office/drawing/2014/main" id="{645055A7-8757-473D-8050-CA10B33FE11F}"/>
              </a:ext>
            </a:extLst>
          </p:cNvPr>
          <p:cNvSpPr>
            <a:spLocks noGrp="1"/>
          </p:cNvSpPr>
          <p:nvPr>
            <p:ph type="sldNum" sz="quarter" idx="12"/>
          </p:nvPr>
        </p:nvSpPr>
        <p:spPr/>
        <p:txBody>
          <a:bodyPr/>
          <a:lstStyle/>
          <a:p>
            <a:fld id="{0AAA623A-5D3C-471A-939B-3DC944CAB218}" type="slidenum">
              <a:rPr lang="pt-BR" smtClean="0"/>
              <a:pPr/>
              <a:t>61</a:t>
            </a:fld>
            <a:endParaRPr lang="pt-BR"/>
          </a:p>
        </p:txBody>
      </p:sp>
      <p:sp>
        <p:nvSpPr>
          <p:cNvPr id="8" name="TextBox 7">
            <a:extLst>
              <a:ext uri="{FF2B5EF4-FFF2-40B4-BE49-F238E27FC236}">
                <a16:creationId xmlns:a16="http://schemas.microsoft.com/office/drawing/2014/main" id="{DCD5C754-DA42-4891-A055-620AF3BF04A0}"/>
              </a:ext>
            </a:extLst>
          </p:cNvPr>
          <p:cNvSpPr txBox="1"/>
          <p:nvPr/>
        </p:nvSpPr>
        <p:spPr>
          <a:xfrm>
            <a:off x="563283" y="2153705"/>
            <a:ext cx="3806042" cy="461665"/>
          </a:xfrm>
          <a:prstGeom prst="rect">
            <a:avLst/>
          </a:prstGeom>
          <a:noFill/>
        </p:spPr>
        <p:txBody>
          <a:bodyPr wrap="none" rtlCol="0">
            <a:spAutoFit/>
          </a:bodyPr>
          <a:lstStyle/>
          <a:p>
            <a:r>
              <a:rPr lang="en-US" sz="2400"/>
              <a:t>output  -  Notebooks outputs</a:t>
            </a:r>
          </a:p>
        </p:txBody>
      </p:sp>
      <p:sp>
        <p:nvSpPr>
          <p:cNvPr id="17" name="TextBox 16">
            <a:extLst>
              <a:ext uri="{FF2B5EF4-FFF2-40B4-BE49-F238E27FC236}">
                <a16:creationId xmlns:a16="http://schemas.microsoft.com/office/drawing/2014/main" id="{45C0D631-F92E-4ACE-BCC1-ABE3841F5C4A}"/>
              </a:ext>
            </a:extLst>
          </p:cNvPr>
          <p:cNvSpPr txBox="1"/>
          <p:nvPr/>
        </p:nvSpPr>
        <p:spPr>
          <a:xfrm>
            <a:off x="563283" y="2607675"/>
            <a:ext cx="7474867" cy="461665"/>
          </a:xfrm>
          <a:prstGeom prst="rect">
            <a:avLst/>
          </a:prstGeom>
          <a:noFill/>
        </p:spPr>
        <p:txBody>
          <a:bodyPr wrap="none" rtlCol="0">
            <a:spAutoFit/>
          </a:bodyPr>
          <a:lstStyle/>
          <a:p>
            <a:r>
              <a:rPr lang="en-US" sz="2400">
                <a:solidFill>
                  <a:schemeClr val="accent6"/>
                </a:solidFill>
              </a:rPr>
              <a:t>ApproachesHTML.ipynb  </a:t>
            </a:r>
            <a:r>
              <a:rPr lang="en-US" sz="2400"/>
              <a:t>-  Exports HTML from approaches</a:t>
            </a:r>
          </a:p>
        </p:txBody>
      </p:sp>
      <p:sp>
        <p:nvSpPr>
          <p:cNvPr id="18" name="TextBox 17">
            <a:extLst>
              <a:ext uri="{FF2B5EF4-FFF2-40B4-BE49-F238E27FC236}">
                <a16:creationId xmlns:a16="http://schemas.microsoft.com/office/drawing/2014/main" id="{F00F6AD5-832A-47FE-BB44-47CCFA5CF3DD}"/>
              </a:ext>
            </a:extLst>
          </p:cNvPr>
          <p:cNvSpPr txBox="1"/>
          <p:nvPr/>
        </p:nvSpPr>
        <p:spPr>
          <a:xfrm>
            <a:off x="563283" y="3097640"/>
            <a:ext cx="7777514" cy="461665"/>
          </a:xfrm>
          <a:prstGeom prst="rect">
            <a:avLst/>
          </a:prstGeom>
          <a:noFill/>
        </p:spPr>
        <p:txBody>
          <a:bodyPr wrap="none" rtlCol="0">
            <a:spAutoFit/>
          </a:bodyPr>
          <a:lstStyle/>
          <a:p>
            <a:r>
              <a:rPr lang="en-US" sz="2400">
                <a:solidFill>
                  <a:schemeClr val="accent6"/>
                </a:solidFill>
              </a:rPr>
              <a:t>Bibtex.SearchWork.ipynb  </a:t>
            </a:r>
            <a:r>
              <a:rPr lang="en-US" sz="2400"/>
              <a:t>-  Queries work and exports BibTex</a:t>
            </a:r>
          </a:p>
        </p:txBody>
      </p:sp>
      <p:sp>
        <p:nvSpPr>
          <p:cNvPr id="19" name="TextBox 18">
            <a:extLst>
              <a:ext uri="{FF2B5EF4-FFF2-40B4-BE49-F238E27FC236}">
                <a16:creationId xmlns:a16="http://schemas.microsoft.com/office/drawing/2014/main" id="{7123717B-DCBD-442A-A968-BC715F664EC2}"/>
              </a:ext>
            </a:extLst>
          </p:cNvPr>
          <p:cNvSpPr txBox="1"/>
          <p:nvPr/>
        </p:nvSpPr>
        <p:spPr>
          <a:xfrm>
            <a:off x="563283" y="3587605"/>
            <a:ext cx="6144824" cy="461665"/>
          </a:xfrm>
          <a:prstGeom prst="rect">
            <a:avLst/>
          </a:prstGeom>
          <a:noFill/>
        </p:spPr>
        <p:txBody>
          <a:bodyPr wrap="none" rtlCol="0">
            <a:spAutoFit/>
          </a:bodyPr>
          <a:lstStyle/>
          <a:p>
            <a:r>
              <a:rPr lang="en-US" sz="2400">
                <a:solidFill>
                  <a:schemeClr val="accent6"/>
                </a:solidFill>
              </a:rPr>
              <a:t>CitationGraph.ipynb  </a:t>
            </a:r>
            <a:r>
              <a:rPr lang="en-US" sz="2400"/>
              <a:t>-  Generates citation graph</a:t>
            </a:r>
          </a:p>
        </p:txBody>
      </p:sp>
      <p:sp>
        <p:nvSpPr>
          <p:cNvPr id="20" name="TextBox 19">
            <a:extLst>
              <a:ext uri="{FF2B5EF4-FFF2-40B4-BE49-F238E27FC236}">
                <a16:creationId xmlns:a16="http://schemas.microsoft.com/office/drawing/2014/main" id="{927A3F41-0645-4761-9C3A-A89D69FBEAA8}"/>
              </a:ext>
            </a:extLst>
          </p:cNvPr>
          <p:cNvSpPr txBox="1"/>
          <p:nvPr/>
        </p:nvSpPr>
        <p:spPr>
          <a:xfrm>
            <a:off x="563283" y="4077570"/>
            <a:ext cx="7527895" cy="461665"/>
          </a:xfrm>
          <a:prstGeom prst="rect">
            <a:avLst/>
          </a:prstGeom>
          <a:noFill/>
        </p:spPr>
        <p:txBody>
          <a:bodyPr wrap="none" rtlCol="0">
            <a:spAutoFit/>
          </a:bodyPr>
          <a:lstStyle/>
          <a:p>
            <a:r>
              <a:rPr lang="en-US" sz="2400">
                <a:solidFill>
                  <a:schemeClr val="accent6"/>
                </a:solidFill>
              </a:rPr>
              <a:t>Place.ipynb  </a:t>
            </a:r>
            <a:r>
              <a:rPr lang="en-US" sz="2400"/>
              <a:t>-  Generates histogram with publication places</a:t>
            </a:r>
          </a:p>
        </p:txBody>
      </p:sp>
      <p:sp>
        <p:nvSpPr>
          <p:cNvPr id="21" name="TextBox 20">
            <a:extLst>
              <a:ext uri="{FF2B5EF4-FFF2-40B4-BE49-F238E27FC236}">
                <a16:creationId xmlns:a16="http://schemas.microsoft.com/office/drawing/2014/main" id="{FA6A17D0-767A-46ED-9B3C-0400874B0819}"/>
              </a:ext>
            </a:extLst>
          </p:cNvPr>
          <p:cNvSpPr txBox="1"/>
          <p:nvPr/>
        </p:nvSpPr>
        <p:spPr>
          <a:xfrm>
            <a:off x="563283" y="4567535"/>
            <a:ext cx="8575874" cy="461665"/>
          </a:xfrm>
          <a:prstGeom prst="rect">
            <a:avLst/>
          </a:prstGeom>
          <a:noFill/>
        </p:spPr>
        <p:txBody>
          <a:bodyPr wrap="none" rtlCol="0">
            <a:spAutoFit/>
          </a:bodyPr>
          <a:lstStyle/>
          <a:p>
            <a:r>
              <a:rPr lang="en-US" sz="2400">
                <a:solidFill>
                  <a:schemeClr val="accent6"/>
                </a:solidFill>
              </a:rPr>
              <a:t>SnowballingProvenance.ipynb  </a:t>
            </a:r>
            <a:r>
              <a:rPr lang="en-US" sz="2400"/>
              <a:t>-  Describes the snowballing process</a:t>
            </a:r>
          </a:p>
        </p:txBody>
      </p:sp>
      <p:pic>
        <p:nvPicPr>
          <p:cNvPr id="27" name="Picture 26">
            <a:extLst>
              <a:ext uri="{FF2B5EF4-FFF2-40B4-BE49-F238E27FC236}">
                <a16:creationId xmlns:a16="http://schemas.microsoft.com/office/drawing/2014/main" id="{5A63757B-A21C-4457-BF8B-DA0FA2FECDFA}"/>
              </a:ext>
            </a:extLst>
          </p:cNvPr>
          <p:cNvPicPr>
            <a:picLocks noChangeAspect="1"/>
          </p:cNvPicPr>
          <p:nvPr/>
        </p:nvPicPr>
        <p:blipFill>
          <a:blip r:embed="rId2"/>
          <a:stretch>
            <a:fillRect/>
          </a:stretch>
        </p:blipFill>
        <p:spPr>
          <a:xfrm>
            <a:off x="158911" y="2176982"/>
            <a:ext cx="344186" cy="415109"/>
          </a:xfrm>
          <a:prstGeom prst="rect">
            <a:avLst/>
          </a:prstGeom>
        </p:spPr>
      </p:pic>
      <p:pic>
        <p:nvPicPr>
          <p:cNvPr id="2054" name="Picture 6" descr="Imagem relacionada">
            <a:extLst>
              <a:ext uri="{FF2B5EF4-FFF2-40B4-BE49-F238E27FC236}">
                <a16:creationId xmlns:a16="http://schemas.microsoft.com/office/drawing/2014/main" id="{D2A91440-2487-492D-9AF7-13F10D71AC2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088" y="2612866"/>
            <a:ext cx="457832" cy="457832"/>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6" descr="Imagem relacionada">
            <a:extLst>
              <a:ext uri="{FF2B5EF4-FFF2-40B4-BE49-F238E27FC236}">
                <a16:creationId xmlns:a16="http://schemas.microsoft.com/office/drawing/2014/main" id="{029A3EF1-462F-48F6-B97B-6F59A9DE234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088" y="3101798"/>
            <a:ext cx="457832" cy="457832"/>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6" descr="Imagem relacionada">
            <a:extLst>
              <a:ext uri="{FF2B5EF4-FFF2-40B4-BE49-F238E27FC236}">
                <a16:creationId xmlns:a16="http://schemas.microsoft.com/office/drawing/2014/main" id="{25350035-959D-4039-99AE-CC281014B2D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088" y="3590730"/>
            <a:ext cx="457832" cy="457832"/>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6" descr="Imagem relacionada">
            <a:extLst>
              <a:ext uri="{FF2B5EF4-FFF2-40B4-BE49-F238E27FC236}">
                <a16:creationId xmlns:a16="http://schemas.microsoft.com/office/drawing/2014/main" id="{6C6557BD-2B51-48E9-88F8-E6354D3788D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088" y="4568594"/>
            <a:ext cx="457832" cy="457832"/>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6" descr="Imagem relacionada">
            <a:extLst>
              <a:ext uri="{FF2B5EF4-FFF2-40B4-BE49-F238E27FC236}">
                <a16:creationId xmlns:a16="http://schemas.microsoft.com/office/drawing/2014/main" id="{C967B6F7-4F7D-49FC-A8A1-574A3B76D56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088" y="4079662"/>
            <a:ext cx="457832" cy="457832"/>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21">
            <a:extLst>
              <a:ext uri="{FF2B5EF4-FFF2-40B4-BE49-F238E27FC236}">
                <a16:creationId xmlns:a16="http://schemas.microsoft.com/office/drawing/2014/main" id="{18B372B1-54CA-440D-810F-8BFFA636F616}"/>
              </a:ext>
            </a:extLst>
          </p:cNvPr>
          <p:cNvSpPr/>
          <p:nvPr/>
        </p:nvSpPr>
        <p:spPr>
          <a:xfrm>
            <a:off x="107192" y="3562202"/>
            <a:ext cx="8960608" cy="476398"/>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85985114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7E1E1-C37F-4404-B56A-D7E9BC76AF46}"/>
              </a:ext>
            </a:extLst>
          </p:cNvPr>
          <p:cNvSpPr>
            <a:spLocks noGrp="1"/>
          </p:cNvSpPr>
          <p:nvPr>
            <p:ph type="title"/>
          </p:nvPr>
        </p:nvSpPr>
        <p:spPr/>
        <p:txBody>
          <a:bodyPr/>
          <a:lstStyle/>
          <a:p>
            <a:r>
              <a:rPr lang="en-US" noProof="0" dirty="0" err="1"/>
              <a:t>CitationGraph.ipynb</a:t>
            </a:r>
            <a:endParaRPr lang="en-US" noProof="0" dirty="0"/>
          </a:p>
        </p:txBody>
      </p:sp>
      <p:sp>
        <p:nvSpPr>
          <p:cNvPr id="4" name="Date Placeholder 3">
            <a:extLst>
              <a:ext uri="{FF2B5EF4-FFF2-40B4-BE49-F238E27FC236}">
                <a16:creationId xmlns:a16="http://schemas.microsoft.com/office/drawing/2014/main" id="{3BDDF34D-2A86-4D0F-BED6-9F7822C5C3F2}"/>
              </a:ext>
            </a:extLst>
          </p:cNvPr>
          <p:cNvSpPr>
            <a:spLocks noGrp="1"/>
          </p:cNvSpPr>
          <p:nvPr>
            <p:ph type="dt" sz="half" idx="10"/>
          </p:nvPr>
        </p:nvSpPr>
        <p:spPr/>
        <p:txBody>
          <a:bodyPr/>
          <a:lstStyle/>
          <a:p>
            <a:r>
              <a:rPr lang="en-US"/>
              <a:t>João Felipe Pimentel</a:t>
            </a:r>
            <a:endParaRPr lang="pt-BR" dirty="0"/>
          </a:p>
        </p:txBody>
      </p:sp>
      <p:sp>
        <p:nvSpPr>
          <p:cNvPr id="5" name="Footer Placeholder 4">
            <a:extLst>
              <a:ext uri="{FF2B5EF4-FFF2-40B4-BE49-F238E27FC236}">
                <a16:creationId xmlns:a16="http://schemas.microsoft.com/office/drawing/2014/main" id="{D6532A75-50EF-4E36-B367-85B382A3C661}"/>
              </a:ext>
            </a:extLst>
          </p:cNvPr>
          <p:cNvSpPr>
            <a:spLocks noGrp="1"/>
          </p:cNvSpPr>
          <p:nvPr>
            <p:ph type="ftr" sz="quarter" idx="11"/>
          </p:nvPr>
        </p:nvSpPr>
        <p:spPr/>
        <p:txBody>
          <a:bodyPr/>
          <a:lstStyle/>
          <a:p>
            <a:r>
              <a:rPr lang="en-US"/>
              <a:t>Ferramenta de Snowballing</a:t>
            </a:r>
            <a:endParaRPr lang="pt-BR" dirty="0"/>
          </a:p>
        </p:txBody>
      </p:sp>
      <p:sp>
        <p:nvSpPr>
          <p:cNvPr id="6" name="Slide Number Placeholder 5">
            <a:extLst>
              <a:ext uri="{FF2B5EF4-FFF2-40B4-BE49-F238E27FC236}">
                <a16:creationId xmlns:a16="http://schemas.microsoft.com/office/drawing/2014/main" id="{929DE072-50F5-4262-A923-98D7A7CBF6E6}"/>
              </a:ext>
            </a:extLst>
          </p:cNvPr>
          <p:cNvSpPr>
            <a:spLocks noGrp="1"/>
          </p:cNvSpPr>
          <p:nvPr>
            <p:ph type="sldNum" sz="quarter" idx="12"/>
          </p:nvPr>
        </p:nvSpPr>
        <p:spPr/>
        <p:txBody>
          <a:bodyPr/>
          <a:lstStyle/>
          <a:p>
            <a:fld id="{0AAA623A-5D3C-471A-939B-3DC944CAB218}" type="slidenum">
              <a:rPr lang="pt-BR" smtClean="0"/>
              <a:pPr/>
              <a:t>62</a:t>
            </a:fld>
            <a:endParaRPr lang="pt-BR"/>
          </a:p>
        </p:txBody>
      </p:sp>
      <p:pic>
        <p:nvPicPr>
          <p:cNvPr id="3" name="Picture 2">
            <a:extLst>
              <a:ext uri="{FF2B5EF4-FFF2-40B4-BE49-F238E27FC236}">
                <a16:creationId xmlns:a16="http://schemas.microsoft.com/office/drawing/2014/main" id="{07773769-96AA-42D4-922D-9439E67C90D8}"/>
              </a:ext>
            </a:extLst>
          </p:cNvPr>
          <p:cNvPicPr>
            <a:picLocks noChangeAspect="1"/>
          </p:cNvPicPr>
          <p:nvPr/>
        </p:nvPicPr>
        <p:blipFill>
          <a:blip r:embed="rId2"/>
          <a:stretch>
            <a:fillRect/>
          </a:stretch>
        </p:blipFill>
        <p:spPr>
          <a:xfrm>
            <a:off x="1123950" y="1219200"/>
            <a:ext cx="6896100" cy="5053213"/>
          </a:xfrm>
          <a:prstGeom prst="rect">
            <a:avLst/>
          </a:prstGeom>
        </p:spPr>
      </p:pic>
    </p:spTree>
    <p:extLst>
      <p:ext uri="{BB962C8B-B14F-4D97-AF65-F5344CB8AC3E}">
        <p14:creationId xmlns:p14="http://schemas.microsoft.com/office/powerpoint/2010/main" val="401588313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07DF0B-BB16-407F-B3E3-36F3970137AC}"/>
              </a:ext>
            </a:extLst>
          </p:cNvPr>
          <p:cNvSpPr>
            <a:spLocks noGrp="1"/>
          </p:cNvSpPr>
          <p:nvPr>
            <p:ph type="title"/>
          </p:nvPr>
        </p:nvSpPr>
        <p:spPr/>
        <p:txBody>
          <a:bodyPr/>
          <a:lstStyle/>
          <a:p>
            <a:r>
              <a:rPr lang="en-US" noProof="0" dirty="0">
                <a:solidFill>
                  <a:schemeClr val="bg2">
                    <a:lumMod val="50000"/>
                  </a:schemeClr>
                </a:solidFill>
              </a:rPr>
              <a:t>Notebooks </a:t>
            </a:r>
            <a:r>
              <a:rPr lang="en-US" dirty="0"/>
              <a:t>Structure</a:t>
            </a:r>
            <a:endParaRPr lang="en-US" noProof="0" dirty="0">
              <a:solidFill>
                <a:schemeClr val="bg2">
                  <a:lumMod val="50000"/>
                </a:schemeClr>
              </a:solidFill>
            </a:endParaRPr>
          </a:p>
        </p:txBody>
      </p:sp>
      <p:sp>
        <p:nvSpPr>
          <p:cNvPr id="4" name="Date Placeholder 3">
            <a:extLst>
              <a:ext uri="{FF2B5EF4-FFF2-40B4-BE49-F238E27FC236}">
                <a16:creationId xmlns:a16="http://schemas.microsoft.com/office/drawing/2014/main" id="{B122B9F8-8C40-4B8B-8666-D973A843D1ED}"/>
              </a:ext>
            </a:extLst>
          </p:cNvPr>
          <p:cNvSpPr>
            <a:spLocks noGrp="1"/>
          </p:cNvSpPr>
          <p:nvPr>
            <p:ph type="dt" sz="half" idx="10"/>
          </p:nvPr>
        </p:nvSpPr>
        <p:spPr/>
        <p:txBody>
          <a:bodyPr/>
          <a:lstStyle/>
          <a:p>
            <a:r>
              <a:rPr lang="en-US"/>
              <a:t>João Felipe Pimentel</a:t>
            </a:r>
            <a:endParaRPr lang="pt-BR" dirty="0"/>
          </a:p>
        </p:txBody>
      </p:sp>
      <p:sp>
        <p:nvSpPr>
          <p:cNvPr id="5" name="Footer Placeholder 4">
            <a:extLst>
              <a:ext uri="{FF2B5EF4-FFF2-40B4-BE49-F238E27FC236}">
                <a16:creationId xmlns:a16="http://schemas.microsoft.com/office/drawing/2014/main" id="{14E44D9B-625A-4B21-9774-7B34F571F556}"/>
              </a:ext>
            </a:extLst>
          </p:cNvPr>
          <p:cNvSpPr>
            <a:spLocks noGrp="1"/>
          </p:cNvSpPr>
          <p:nvPr>
            <p:ph type="ftr" sz="quarter" idx="11"/>
          </p:nvPr>
        </p:nvSpPr>
        <p:spPr/>
        <p:txBody>
          <a:bodyPr/>
          <a:lstStyle/>
          <a:p>
            <a:r>
              <a:rPr lang="en-US"/>
              <a:t>Ferramenta de Snowballing</a:t>
            </a:r>
            <a:endParaRPr lang="pt-BR" dirty="0"/>
          </a:p>
        </p:txBody>
      </p:sp>
      <p:sp>
        <p:nvSpPr>
          <p:cNvPr id="6" name="Slide Number Placeholder 5">
            <a:extLst>
              <a:ext uri="{FF2B5EF4-FFF2-40B4-BE49-F238E27FC236}">
                <a16:creationId xmlns:a16="http://schemas.microsoft.com/office/drawing/2014/main" id="{645055A7-8757-473D-8050-CA10B33FE11F}"/>
              </a:ext>
            </a:extLst>
          </p:cNvPr>
          <p:cNvSpPr>
            <a:spLocks noGrp="1"/>
          </p:cNvSpPr>
          <p:nvPr>
            <p:ph type="sldNum" sz="quarter" idx="12"/>
          </p:nvPr>
        </p:nvSpPr>
        <p:spPr/>
        <p:txBody>
          <a:bodyPr/>
          <a:lstStyle/>
          <a:p>
            <a:fld id="{0AAA623A-5D3C-471A-939B-3DC944CAB218}" type="slidenum">
              <a:rPr lang="pt-BR" smtClean="0"/>
              <a:pPr/>
              <a:t>63</a:t>
            </a:fld>
            <a:endParaRPr lang="pt-BR"/>
          </a:p>
        </p:txBody>
      </p:sp>
      <p:sp>
        <p:nvSpPr>
          <p:cNvPr id="8" name="TextBox 7">
            <a:extLst>
              <a:ext uri="{FF2B5EF4-FFF2-40B4-BE49-F238E27FC236}">
                <a16:creationId xmlns:a16="http://schemas.microsoft.com/office/drawing/2014/main" id="{DCD5C754-DA42-4891-A055-620AF3BF04A0}"/>
              </a:ext>
            </a:extLst>
          </p:cNvPr>
          <p:cNvSpPr txBox="1"/>
          <p:nvPr/>
        </p:nvSpPr>
        <p:spPr>
          <a:xfrm>
            <a:off x="563283" y="2153705"/>
            <a:ext cx="3806042" cy="461665"/>
          </a:xfrm>
          <a:prstGeom prst="rect">
            <a:avLst/>
          </a:prstGeom>
          <a:noFill/>
        </p:spPr>
        <p:txBody>
          <a:bodyPr wrap="none" rtlCol="0">
            <a:spAutoFit/>
          </a:bodyPr>
          <a:lstStyle/>
          <a:p>
            <a:r>
              <a:rPr lang="en-US" sz="2400"/>
              <a:t>output  -  Notebooks outputs</a:t>
            </a:r>
          </a:p>
        </p:txBody>
      </p:sp>
      <p:sp>
        <p:nvSpPr>
          <p:cNvPr id="17" name="TextBox 16">
            <a:extLst>
              <a:ext uri="{FF2B5EF4-FFF2-40B4-BE49-F238E27FC236}">
                <a16:creationId xmlns:a16="http://schemas.microsoft.com/office/drawing/2014/main" id="{45C0D631-F92E-4ACE-BCC1-ABE3841F5C4A}"/>
              </a:ext>
            </a:extLst>
          </p:cNvPr>
          <p:cNvSpPr txBox="1"/>
          <p:nvPr/>
        </p:nvSpPr>
        <p:spPr>
          <a:xfrm>
            <a:off x="563283" y="2607675"/>
            <a:ext cx="7474867" cy="461665"/>
          </a:xfrm>
          <a:prstGeom prst="rect">
            <a:avLst/>
          </a:prstGeom>
          <a:noFill/>
        </p:spPr>
        <p:txBody>
          <a:bodyPr wrap="none" rtlCol="0">
            <a:spAutoFit/>
          </a:bodyPr>
          <a:lstStyle/>
          <a:p>
            <a:r>
              <a:rPr lang="en-US" sz="2400">
                <a:solidFill>
                  <a:schemeClr val="accent6"/>
                </a:solidFill>
              </a:rPr>
              <a:t>ApproachesHTML.ipynb  </a:t>
            </a:r>
            <a:r>
              <a:rPr lang="en-US" sz="2400"/>
              <a:t>-  Exports HTML from approaches</a:t>
            </a:r>
          </a:p>
        </p:txBody>
      </p:sp>
      <p:sp>
        <p:nvSpPr>
          <p:cNvPr id="18" name="TextBox 17">
            <a:extLst>
              <a:ext uri="{FF2B5EF4-FFF2-40B4-BE49-F238E27FC236}">
                <a16:creationId xmlns:a16="http://schemas.microsoft.com/office/drawing/2014/main" id="{F00F6AD5-832A-47FE-BB44-47CCFA5CF3DD}"/>
              </a:ext>
            </a:extLst>
          </p:cNvPr>
          <p:cNvSpPr txBox="1"/>
          <p:nvPr/>
        </p:nvSpPr>
        <p:spPr>
          <a:xfrm>
            <a:off x="563283" y="3097640"/>
            <a:ext cx="7777514" cy="461665"/>
          </a:xfrm>
          <a:prstGeom prst="rect">
            <a:avLst/>
          </a:prstGeom>
          <a:noFill/>
        </p:spPr>
        <p:txBody>
          <a:bodyPr wrap="none" rtlCol="0">
            <a:spAutoFit/>
          </a:bodyPr>
          <a:lstStyle/>
          <a:p>
            <a:r>
              <a:rPr lang="en-US" sz="2400">
                <a:solidFill>
                  <a:schemeClr val="accent6"/>
                </a:solidFill>
              </a:rPr>
              <a:t>Bibtex.SearchWork.ipynb  </a:t>
            </a:r>
            <a:r>
              <a:rPr lang="en-US" sz="2400"/>
              <a:t>-  Queries work and exports BibTex</a:t>
            </a:r>
          </a:p>
        </p:txBody>
      </p:sp>
      <p:sp>
        <p:nvSpPr>
          <p:cNvPr id="19" name="TextBox 18">
            <a:extLst>
              <a:ext uri="{FF2B5EF4-FFF2-40B4-BE49-F238E27FC236}">
                <a16:creationId xmlns:a16="http://schemas.microsoft.com/office/drawing/2014/main" id="{7123717B-DCBD-442A-A968-BC715F664EC2}"/>
              </a:ext>
            </a:extLst>
          </p:cNvPr>
          <p:cNvSpPr txBox="1"/>
          <p:nvPr/>
        </p:nvSpPr>
        <p:spPr>
          <a:xfrm>
            <a:off x="563283" y="3587605"/>
            <a:ext cx="6144824" cy="461665"/>
          </a:xfrm>
          <a:prstGeom prst="rect">
            <a:avLst/>
          </a:prstGeom>
          <a:noFill/>
        </p:spPr>
        <p:txBody>
          <a:bodyPr wrap="none" rtlCol="0">
            <a:spAutoFit/>
          </a:bodyPr>
          <a:lstStyle/>
          <a:p>
            <a:r>
              <a:rPr lang="en-US" sz="2400">
                <a:solidFill>
                  <a:schemeClr val="accent6"/>
                </a:solidFill>
              </a:rPr>
              <a:t>CitationGraph.ipynb  </a:t>
            </a:r>
            <a:r>
              <a:rPr lang="en-US" sz="2400"/>
              <a:t>-  Generates citation graph</a:t>
            </a:r>
          </a:p>
        </p:txBody>
      </p:sp>
      <p:sp>
        <p:nvSpPr>
          <p:cNvPr id="20" name="TextBox 19">
            <a:extLst>
              <a:ext uri="{FF2B5EF4-FFF2-40B4-BE49-F238E27FC236}">
                <a16:creationId xmlns:a16="http://schemas.microsoft.com/office/drawing/2014/main" id="{927A3F41-0645-4761-9C3A-A89D69FBEAA8}"/>
              </a:ext>
            </a:extLst>
          </p:cNvPr>
          <p:cNvSpPr txBox="1"/>
          <p:nvPr/>
        </p:nvSpPr>
        <p:spPr>
          <a:xfrm>
            <a:off x="563283" y="4077570"/>
            <a:ext cx="7527895" cy="461665"/>
          </a:xfrm>
          <a:prstGeom prst="rect">
            <a:avLst/>
          </a:prstGeom>
          <a:noFill/>
        </p:spPr>
        <p:txBody>
          <a:bodyPr wrap="none" rtlCol="0">
            <a:spAutoFit/>
          </a:bodyPr>
          <a:lstStyle/>
          <a:p>
            <a:r>
              <a:rPr lang="en-US" sz="2400">
                <a:solidFill>
                  <a:schemeClr val="accent6"/>
                </a:solidFill>
              </a:rPr>
              <a:t>Place.ipynb  </a:t>
            </a:r>
            <a:r>
              <a:rPr lang="en-US" sz="2400"/>
              <a:t>-  Generates histogram with publication places</a:t>
            </a:r>
          </a:p>
        </p:txBody>
      </p:sp>
      <p:sp>
        <p:nvSpPr>
          <p:cNvPr id="21" name="TextBox 20">
            <a:extLst>
              <a:ext uri="{FF2B5EF4-FFF2-40B4-BE49-F238E27FC236}">
                <a16:creationId xmlns:a16="http://schemas.microsoft.com/office/drawing/2014/main" id="{FA6A17D0-767A-46ED-9B3C-0400874B0819}"/>
              </a:ext>
            </a:extLst>
          </p:cNvPr>
          <p:cNvSpPr txBox="1"/>
          <p:nvPr/>
        </p:nvSpPr>
        <p:spPr>
          <a:xfrm>
            <a:off x="563283" y="4567535"/>
            <a:ext cx="8575874" cy="461665"/>
          </a:xfrm>
          <a:prstGeom prst="rect">
            <a:avLst/>
          </a:prstGeom>
          <a:noFill/>
        </p:spPr>
        <p:txBody>
          <a:bodyPr wrap="none" rtlCol="0">
            <a:spAutoFit/>
          </a:bodyPr>
          <a:lstStyle/>
          <a:p>
            <a:r>
              <a:rPr lang="en-US" sz="2400">
                <a:solidFill>
                  <a:schemeClr val="accent6"/>
                </a:solidFill>
              </a:rPr>
              <a:t>SnowballingProvenance.ipynb  </a:t>
            </a:r>
            <a:r>
              <a:rPr lang="en-US" sz="2400"/>
              <a:t>-  Describes the snowballing process</a:t>
            </a:r>
          </a:p>
        </p:txBody>
      </p:sp>
      <p:pic>
        <p:nvPicPr>
          <p:cNvPr id="27" name="Picture 26">
            <a:extLst>
              <a:ext uri="{FF2B5EF4-FFF2-40B4-BE49-F238E27FC236}">
                <a16:creationId xmlns:a16="http://schemas.microsoft.com/office/drawing/2014/main" id="{5A63757B-A21C-4457-BF8B-DA0FA2FECDFA}"/>
              </a:ext>
            </a:extLst>
          </p:cNvPr>
          <p:cNvPicPr>
            <a:picLocks noChangeAspect="1"/>
          </p:cNvPicPr>
          <p:nvPr/>
        </p:nvPicPr>
        <p:blipFill>
          <a:blip r:embed="rId2"/>
          <a:stretch>
            <a:fillRect/>
          </a:stretch>
        </p:blipFill>
        <p:spPr>
          <a:xfrm>
            <a:off x="158911" y="2176982"/>
            <a:ext cx="344186" cy="415109"/>
          </a:xfrm>
          <a:prstGeom prst="rect">
            <a:avLst/>
          </a:prstGeom>
        </p:spPr>
      </p:pic>
      <p:pic>
        <p:nvPicPr>
          <p:cNvPr id="2054" name="Picture 6" descr="Imagem relacionada">
            <a:extLst>
              <a:ext uri="{FF2B5EF4-FFF2-40B4-BE49-F238E27FC236}">
                <a16:creationId xmlns:a16="http://schemas.microsoft.com/office/drawing/2014/main" id="{D2A91440-2487-492D-9AF7-13F10D71AC2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088" y="2612866"/>
            <a:ext cx="457832" cy="457832"/>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6" descr="Imagem relacionada">
            <a:extLst>
              <a:ext uri="{FF2B5EF4-FFF2-40B4-BE49-F238E27FC236}">
                <a16:creationId xmlns:a16="http://schemas.microsoft.com/office/drawing/2014/main" id="{029A3EF1-462F-48F6-B97B-6F59A9DE234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088" y="3101798"/>
            <a:ext cx="457832" cy="457832"/>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6" descr="Imagem relacionada">
            <a:extLst>
              <a:ext uri="{FF2B5EF4-FFF2-40B4-BE49-F238E27FC236}">
                <a16:creationId xmlns:a16="http://schemas.microsoft.com/office/drawing/2014/main" id="{25350035-959D-4039-99AE-CC281014B2D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088" y="3590730"/>
            <a:ext cx="457832" cy="457832"/>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6" descr="Imagem relacionada">
            <a:extLst>
              <a:ext uri="{FF2B5EF4-FFF2-40B4-BE49-F238E27FC236}">
                <a16:creationId xmlns:a16="http://schemas.microsoft.com/office/drawing/2014/main" id="{6C6557BD-2B51-48E9-88F8-E6354D3788D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088" y="4568594"/>
            <a:ext cx="457832" cy="457832"/>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6" descr="Imagem relacionada">
            <a:extLst>
              <a:ext uri="{FF2B5EF4-FFF2-40B4-BE49-F238E27FC236}">
                <a16:creationId xmlns:a16="http://schemas.microsoft.com/office/drawing/2014/main" id="{C967B6F7-4F7D-49FC-A8A1-574A3B76D56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088" y="4079662"/>
            <a:ext cx="457832" cy="457832"/>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21">
            <a:extLst>
              <a:ext uri="{FF2B5EF4-FFF2-40B4-BE49-F238E27FC236}">
                <a16:creationId xmlns:a16="http://schemas.microsoft.com/office/drawing/2014/main" id="{18B372B1-54CA-440D-810F-8BFFA636F616}"/>
              </a:ext>
            </a:extLst>
          </p:cNvPr>
          <p:cNvSpPr/>
          <p:nvPr/>
        </p:nvSpPr>
        <p:spPr>
          <a:xfrm>
            <a:off x="107192" y="4076748"/>
            <a:ext cx="8960608" cy="476398"/>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74866167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7E1E1-C37F-4404-B56A-D7E9BC76AF46}"/>
              </a:ext>
            </a:extLst>
          </p:cNvPr>
          <p:cNvSpPr>
            <a:spLocks noGrp="1"/>
          </p:cNvSpPr>
          <p:nvPr>
            <p:ph type="title"/>
          </p:nvPr>
        </p:nvSpPr>
        <p:spPr/>
        <p:txBody>
          <a:bodyPr/>
          <a:lstStyle/>
          <a:p>
            <a:r>
              <a:rPr lang="en-US" noProof="0" dirty="0" err="1"/>
              <a:t>Place.ipynb</a:t>
            </a:r>
            <a:endParaRPr lang="en-US" noProof="0" dirty="0"/>
          </a:p>
        </p:txBody>
      </p:sp>
      <p:sp>
        <p:nvSpPr>
          <p:cNvPr id="4" name="Date Placeholder 3">
            <a:extLst>
              <a:ext uri="{FF2B5EF4-FFF2-40B4-BE49-F238E27FC236}">
                <a16:creationId xmlns:a16="http://schemas.microsoft.com/office/drawing/2014/main" id="{3BDDF34D-2A86-4D0F-BED6-9F7822C5C3F2}"/>
              </a:ext>
            </a:extLst>
          </p:cNvPr>
          <p:cNvSpPr>
            <a:spLocks noGrp="1"/>
          </p:cNvSpPr>
          <p:nvPr>
            <p:ph type="dt" sz="half" idx="10"/>
          </p:nvPr>
        </p:nvSpPr>
        <p:spPr/>
        <p:txBody>
          <a:bodyPr/>
          <a:lstStyle/>
          <a:p>
            <a:r>
              <a:rPr lang="en-US"/>
              <a:t>João Felipe Pimentel</a:t>
            </a:r>
            <a:endParaRPr lang="pt-BR" dirty="0"/>
          </a:p>
        </p:txBody>
      </p:sp>
      <p:sp>
        <p:nvSpPr>
          <p:cNvPr id="5" name="Footer Placeholder 4">
            <a:extLst>
              <a:ext uri="{FF2B5EF4-FFF2-40B4-BE49-F238E27FC236}">
                <a16:creationId xmlns:a16="http://schemas.microsoft.com/office/drawing/2014/main" id="{D6532A75-50EF-4E36-B367-85B382A3C661}"/>
              </a:ext>
            </a:extLst>
          </p:cNvPr>
          <p:cNvSpPr>
            <a:spLocks noGrp="1"/>
          </p:cNvSpPr>
          <p:nvPr>
            <p:ph type="ftr" sz="quarter" idx="11"/>
          </p:nvPr>
        </p:nvSpPr>
        <p:spPr/>
        <p:txBody>
          <a:bodyPr/>
          <a:lstStyle/>
          <a:p>
            <a:r>
              <a:rPr lang="en-US"/>
              <a:t>Ferramenta de Snowballing</a:t>
            </a:r>
            <a:endParaRPr lang="pt-BR" dirty="0"/>
          </a:p>
        </p:txBody>
      </p:sp>
      <p:sp>
        <p:nvSpPr>
          <p:cNvPr id="6" name="Slide Number Placeholder 5">
            <a:extLst>
              <a:ext uri="{FF2B5EF4-FFF2-40B4-BE49-F238E27FC236}">
                <a16:creationId xmlns:a16="http://schemas.microsoft.com/office/drawing/2014/main" id="{929DE072-50F5-4262-A923-98D7A7CBF6E6}"/>
              </a:ext>
            </a:extLst>
          </p:cNvPr>
          <p:cNvSpPr>
            <a:spLocks noGrp="1"/>
          </p:cNvSpPr>
          <p:nvPr>
            <p:ph type="sldNum" sz="quarter" idx="12"/>
          </p:nvPr>
        </p:nvSpPr>
        <p:spPr/>
        <p:txBody>
          <a:bodyPr/>
          <a:lstStyle/>
          <a:p>
            <a:fld id="{0AAA623A-5D3C-471A-939B-3DC944CAB218}" type="slidenum">
              <a:rPr lang="pt-BR" smtClean="0"/>
              <a:pPr/>
              <a:t>64</a:t>
            </a:fld>
            <a:endParaRPr lang="pt-BR"/>
          </a:p>
        </p:txBody>
      </p:sp>
      <p:pic>
        <p:nvPicPr>
          <p:cNvPr id="7" name="Picture 6">
            <a:extLst>
              <a:ext uri="{FF2B5EF4-FFF2-40B4-BE49-F238E27FC236}">
                <a16:creationId xmlns:a16="http://schemas.microsoft.com/office/drawing/2014/main" id="{6E539475-A839-457F-A1BD-C6EC37D57C0E}"/>
              </a:ext>
            </a:extLst>
          </p:cNvPr>
          <p:cNvPicPr>
            <a:picLocks noChangeAspect="1"/>
          </p:cNvPicPr>
          <p:nvPr/>
        </p:nvPicPr>
        <p:blipFill>
          <a:blip r:embed="rId2"/>
          <a:stretch>
            <a:fillRect/>
          </a:stretch>
        </p:blipFill>
        <p:spPr>
          <a:xfrm>
            <a:off x="0" y="1387932"/>
            <a:ext cx="9144000" cy="5165268"/>
          </a:xfrm>
          <a:prstGeom prst="rect">
            <a:avLst/>
          </a:prstGeom>
        </p:spPr>
      </p:pic>
    </p:spTree>
    <p:extLst>
      <p:ext uri="{BB962C8B-B14F-4D97-AF65-F5344CB8AC3E}">
        <p14:creationId xmlns:p14="http://schemas.microsoft.com/office/powerpoint/2010/main" val="243098859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07DF0B-BB16-407F-B3E3-36F3970137AC}"/>
              </a:ext>
            </a:extLst>
          </p:cNvPr>
          <p:cNvSpPr>
            <a:spLocks noGrp="1"/>
          </p:cNvSpPr>
          <p:nvPr>
            <p:ph type="title"/>
          </p:nvPr>
        </p:nvSpPr>
        <p:spPr/>
        <p:txBody>
          <a:bodyPr/>
          <a:lstStyle/>
          <a:p>
            <a:r>
              <a:rPr lang="en-US" noProof="0" dirty="0">
                <a:solidFill>
                  <a:schemeClr val="bg2">
                    <a:lumMod val="50000"/>
                  </a:schemeClr>
                </a:solidFill>
              </a:rPr>
              <a:t>Notebooks </a:t>
            </a:r>
            <a:r>
              <a:rPr lang="en-US" dirty="0"/>
              <a:t>Structure</a:t>
            </a:r>
            <a:endParaRPr lang="en-US" noProof="0" dirty="0">
              <a:solidFill>
                <a:schemeClr val="bg2">
                  <a:lumMod val="50000"/>
                </a:schemeClr>
              </a:solidFill>
            </a:endParaRPr>
          </a:p>
        </p:txBody>
      </p:sp>
      <p:sp>
        <p:nvSpPr>
          <p:cNvPr id="4" name="Date Placeholder 3">
            <a:extLst>
              <a:ext uri="{FF2B5EF4-FFF2-40B4-BE49-F238E27FC236}">
                <a16:creationId xmlns:a16="http://schemas.microsoft.com/office/drawing/2014/main" id="{B122B9F8-8C40-4B8B-8666-D973A843D1ED}"/>
              </a:ext>
            </a:extLst>
          </p:cNvPr>
          <p:cNvSpPr>
            <a:spLocks noGrp="1"/>
          </p:cNvSpPr>
          <p:nvPr>
            <p:ph type="dt" sz="half" idx="10"/>
          </p:nvPr>
        </p:nvSpPr>
        <p:spPr/>
        <p:txBody>
          <a:bodyPr/>
          <a:lstStyle/>
          <a:p>
            <a:r>
              <a:rPr lang="en-US"/>
              <a:t>João Felipe Pimentel</a:t>
            </a:r>
            <a:endParaRPr lang="pt-BR" dirty="0"/>
          </a:p>
        </p:txBody>
      </p:sp>
      <p:sp>
        <p:nvSpPr>
          <p:cNvPr id="5" name="Footer Placeholder 4">
            <a:extLst>
              <a:ext uri="{FF2B5EF4-FFF2-40B4-BE49-F238E27FC236}">
                <a16:creationId xmlns:a16="http://schemas.microsoft.com/office/drawing/2014/main" id="{14E44D9B-625A-4B21-9774-7B34F571F556}"/>
              </a:ext>
            </a:extLst>
          </p:cNvPr>
          <p:cNvSpPr>
            <a:spLocks noGrp="1"/>
          </p:cNvSpPr>
          <p:nvPr>
            <p:ph type="ftr" sz="quarter" idx="11"/>
          </p:nvPr>
        </p:nvSpPr>
        <p:spPr/>
        <p:txBody>
          <a:bodyPr/>
          <a:lstStyle/>
          <a:p>
            <a:r>
              <a:rPr lang="en-US"/>
              <a:t>Ferramenta de Snowballing</a:t>
            </a:r>
            <a:endParaRPr lang="pt-BR" dirty="0"/>
          </a:p>
        </p:txBody>
      </p:sp>
      <p:sp>
        <p:nvSpPr>
          <p:cNvPr id="6" name="Slide Number Placeholder 5">
            <a:extLst>
              <a:ext uri="{FF2B5EF4-FFF2-40B4-BE49-F238E27FC236}">
                <a16:creationId xmlns:a16="http://schemas.microsoft.com/office/drawing/2014/main" id="{645055A7-8757-473D-8050-CA10B33FE11F}"/>
              </a:ext>
            </a:extLst>
          </p:cNvPr>
          <p:cNvSpPr>
            <a:spLocks noGrp="1"/>
          </p:cNvSpPr>
          <p:nvPr>
            <p:ph type="sldNum" sz="quarter" idx="12"/>
          </p:nvPr>
        </p:nvSpPr>
        <p:spPr/>
        <p:txBody>
          <a:bodyPr/>
          <a:lstStyle/>
          <a:p>
            <a:fld id="{0AAA623A-5D3C-471A-939B-3DC944CAB218}" type="slidenum">
              <a:rPr lang="pt-BR" smtClean="0"/>
              <a:pPr/>
              <a:t>65</a:t>
            </a:fld>
            <a:endParaRPr lang="pt-BR"/>
          </a:p>
        </p:txBody>
      </p:sp>
      <p:sp>
        <p:nvSpPr>
          <p:cNvPr id="8" name="TextBox 7">
            <a:extLst>
              <a:ext uri="{FF2B5EF4-FFF2-40B4-BE49-F238E27FC236}">
                <a16:creationId xmlns:a16="http://schemas.microsoft.com/office/drawing/2014/main" id="{DCD5C754-DA42-4891-A055-620AF3BF04A0}"/>
              </a:ext>
            </a:extLst>
          </p:cNvPr>
          <p:cNvSpPr txBox="1"/>
          <p:nvPr/>
        </p:nvSpPr>
        <p:spPr>
          <a:xfrm>
            <a:off x="563283" y="2153705"/>
            <a:ext cx="3806042" cy="461665"/>
          </a:xfrm>
          <a:prstGeom prst="rect">
            <a:avLst/>
          </a:prstGeom>
          <a:noFill/>
        </p:spPr>
        <p:txBody>
          <a:bodyPr wrap="none" rtlCol="0">
            <a:spAutoFit/>
          </a:bodyPr>
          <a:lstStyle/>
          <a:p>
            <a:r>
              <a:rPr lang="en-US" sz="2400"/>
              <a:t>output  -  Notebooks outputs</a:t>
            </a:r>
          </a:p>
        </p:txBody>
      </p:sp>
      <p:sp>
        <p:nvSpPr>
          <p:cNvPr id="17" name="TextBox 16">
            <a:extLst>
              <a:ext uri="{FF2B5EF4-FFF2-40B4-BE49-F238E27FC236}">
                <a16:creationId xmlns:a16="http://schemas.microsoft.com/office/drawing/2014/main" id="{45C0D631-F92E-4ACE-BCC1-ABE3841F5C4A}"/>
              </a:ext>
            </a:extLst>
          </p:cNvPr>
          <p:cNvSpPr txBox="1"/>
          <p:nvPr/>
        </p:nvSpPr>
        <p:spPr>
          <a:xfrm>
            <a:off x="563283" y="2607675"/>
            <a:ext cx="7474867" cy="461665"/>
          </a:xfrm>
          <a:prstGeom prst="rect">
            <a:avLst/>
          </a:prstGeom>
          <a:noFill/>
        </p:spPr>
        <p:txBody>
          <a:bodyPr wrap="none" rtlCol="0">
            <a:spAutoFit/>
          </a:bodyPr>
          <a:lstStyle/>
          <a:p>
            <a:r>
              <a:rPr lang="en-US" sz="2400">
                <a:solidFill>
                  <a:schemeClr val="accent6"/>
                </a:solidFill>
              </a:rPr>
              <a:t>ApproachesHTML.ipynb  </a:t>
            </a:r>
            <a:r>
              <a:rPr lang="en-US" sz="2400"/>
              <a:t>-  Exports HTML from approaches</a:t>
            </a:r>
          </a:p>
        </p:txBody>
      </p:sp>
      <p:sp>
        <p:nvSpPr>
          <p:cNvPr id="18" name="TextBox 17">
            <a:extLst>
              <a:ext uri="{FF2B5EF4-FFF2-40B4-BE49-F238E27FC236}">
                <a16:creationId xmlns:a16="http://schemas.microsoft.com/office/drawing/2014/main" id="{F00F6AD5-832A-47FE-BB44-47CCFA5CF3DD}"/>
              </a:ext>
            </a:extLst>
          </p:cNvPr>
          <p:cNvSpPr txBox="1"/>
          <p:nvPr/>
        </p:nvSpPr>
        <p:spPr>
          <a:xfrm>
            <a:off x="563283" y="3097640"/>
            <a:ext cx="7777514" cy="461665"/>
          </a:xfrm>
          <a:prstGeom prst="rect">
            <a:avLst/>
          </a:prstGeom>
          <a:noFill/>
        </p:spPr>
        <p:txBody>
          <a:bodyPr wrap="none" rtlCol="0">
            <a:spAutoFit/>
          </a:bodyPr>
          <a:lstStyle/>
          <a:p>
            <a:r>
              <a:rPr lang="en-US" sz="2400">
                <a:solidFill>
                  <a:schemeClr val="accent6"/>
                </a:solidFill>
              </a:rPr>
              <a:t>Bibtex.SearchWork.ipynb  </a:t>
            </a:r>
            <a:r>
              <a:rPr lang="en-US" sz="2400"/>
              <a:t>-  Queries work and exports BibTex</a:t>
            </a:r>
          </a:p>
        </p:txBody>
      </p:sp>
      <p:sp>
        <p:nvSpPr>
          <p:cNvPr id="19" name="TextBox 18">
            <a:extLst>
              <a:ext uri="{FF2B5EF4-FFF2-40B4-BE49-F238E27FC236}">
                <a16:creationId xmlns:a16="http://schemas.microsoft.com/office/drawing/2014/main" id="{7123717B-DCBD-442A-A968-BC715F664EC2}"/>
              </a:ext>
            </a:extLst>
          </p:cNvPr>
          <p:cNvSpPr txBox="1"/>
          <p:nvPr/>
        </p:nvSpPr>
        <p:spPr>
          <a:xfrm>
            <a:off x="563283" y="3587605"/>
            <a:ext cx="6144824" cy="461665"/>
          </a:xfrm>
          <a:prstGeom prst="rect">
            <a:avLst/>
          </a:prstGeom>
          <a:noFill/>
        </p:spPr>
        <p:txBody>
          <a:bodyPr wrap="none" rtlCol="0">
            <a:spAutoFit/>
          </a:bodyPr>
          <a:lstStyle/>
          <a:p>
            <a:r>
              <a:rPr lang="en-US" sz="2400">
                <a:solidFill>
                  <a:schemeClr val="accent6"/>
                </a:solidFill>
              </a:rPr>
              <a:t>CitationGraph.ipynb  </a:t>
            </a:r>
            <a:r>
              <a:rPr lang="en-US" sz="2400"/>
              <a:t>-  Generates citation graph</a:t>
            </a:r>
          </a:p>
        </p:txBody>
      </p:sp>
      <p:sp>
        <p:nvSpPr>
          <p:cNvPr id="20" name="TextBox 19">
            <a:extLst>
              <a:ext uri="{FF2B5EF4-FFF2-40B4-BE49-F238E27FC236}">
                <a16:creationId xmlns:a16="http://schemas.microsoft.com/office/drawing/2014/main" id="{927A3F41-0645-4761-9C3A-A89D69FBEAA8}"/>
              </a:ext>
            </a:extLst>
          </p:cNvPr>
          <p:cNvSpPr txBox="1"/>
          <p:nvPr/>
        </p:nvSpPr>
        <p:spPr>
          <a:xfrm>
            <a:off x="563283" y="4077570"/>
            <a:ext cx="7527895" cy="461665"/>
          </a:xfrm>
          <a:prstGeom prst="rect">
            <a:avLst/>
          </a:prstGeom>
          <a:noFill/>
        </p:spPr>
        <p:txBody>
          <a:bodyPr wrap="none" rtlCol="0">
            <a:spAutoFit/>
          </a:bodyPr>
          <a:lstStyle/>
          <a:p>
            <a:r>
              <a:rPr lang="en-US" sz="2400">
                <a:solidFill>
                  <a:schemeClr val="accent6"/>
                </a:solidFill>
              </a:rPr>
              <a:t>Place.ipynb  </a:t>
            </a:r>
            <a:r>
              <a:rPr lang="en-US" sz="2400"/>
              <a:t>-  Generates histogram with publication places</a:t>
            </a:r>
          </a:p>
        </p:txBody>
      </p:sp>
      <p:sp>
        <p:nvSpPr>
          <p:cNvPr id="21" name="TextBox 20">
            <a:extLst>
              <a:ext uri="{FF2B5EF4-FFF2-40B4-BE49-F238E27FC236}">
                <a16:creationId xmlns:a16="http://schemas.microsoft.com/office/drawing/2014/main" id="{FA6A17D0-767A-46ED-9B3C-0400874B0819}"/>
              </a:ext>
            </a:extLst>
          </p:cNvPr>
          <p:cNvSpPr txBox="1"/>
          <p:nvPr/>
        </p:nvSpPr>
        <p:spPr>
          <a:xfrm>
            <a:off x="563283" y="4567535"/>
            <a:ext cx="8575874" cy="461665"/>
          </a:xfrm>
          <a:prstGeom prst="rect">
            <a:avLst/>
          </a:prstGeom>
          <a:noFill/>
        </p:spPr>
        <p:txBody>
          <a:bodyPr wrap="none" rtlCol="0">
            <a:spAutoFit/>
          </a:bodyPr>
          <a:lstStyle/>
          <a:p>
            <a:r>
              <a:rPr lang="en-US" sz="2400">
                <a:solidFill>
                  <a:schemeClr val="accent6"/>
                </a:solidFill>
              </a:rPr>
              <a:t>SnowballingProvenance.ipynb  </a:t>
            </a:r>
            <a:r>
              <a:rPr lang="en-US" sz="2400"/>
              <a:t>-  Describes the snowballing process</a:t>
            </a:r>
          </a:p>
        </p:txBody>
      </p:sp>
      <p:pic>
        <p:nvPicPr>
          <p:cNvPr id="27" name="Picture 26">
            <a:extLst>
              <a:ext uri="{FF2B5EF4-FFF2-40B4-BE49-F238E27FC236}">
                <a16:creationId xmlns:a16="http://schemas.microsoft.com/office/drawing/2014/main" id="{5A63757B-A21C-4457-BF8B-DA0FA2FECDFA}"/>
              </a:ext>
            </a:extLst>
          </p:cNvPr>
          <p:cNvPicPr>
            <a:picLocks noChangeAspect="1"/>
          </p:cNvPicPr>
          <p:nvPr/>
        </p:nvPicPr>
        <p:blipFill>
          <a:blip r:embed="rId2"/>
          <a:stretch>
            <a:fillRect/>
          </a:stretch>
        </p:blipFill>
        <p:spPr>
          <a:xfrm>
            <a:off x="158911" y="2176982"/>
            <a:ext cx="344186" cy="415109"/>
          </a:xfrm>
          <a:prstGeom prst="rect">
            <a:avLst/>
          </a:prstGeom>
        </p:spPr>
      </p:pic>
      <p:pic>
        <p:nvPicPr>
          <p:cNvPr id="2054" name="Picture 6" descr="Imagem relacionada">
            <a:extLst>
              <a:ext uri="{FF2B5EF4-FFF2-40B4-BE49-F238E27FC236}">
                <a16:creationId xmlns:a16="http://schemas.microsoft.com/office/drawing/2014/main" id="{D2A91440-2487-492D-9AF7-13F10D71AC2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088" y="2612866"/>
            <a:ext cx="457832" cy="457832"/>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6" descr="Imagem relacionada">
            <a:extLst>
              <a:ext uri="{FF2B5EF4-FFF2-40B4-BE49-F238E27FC236}">
                <a16:creationId xmlns:a16="http://schemas.microsoft.com/office/drawing/2014/main" id="{029A3EF1-462F-48F6-B97B-6F59A9DE234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088" y="3101798"/>
            <a:ext cx="457832" cy="457832"/>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6" descr="Imagem relacionada">
            <a:extLst>
              <a:ext uri="{FF2B5EF4-FFF2-40B4-BE49-F238E27FC236}">
                <a16:creationId xmlns:a16="http://schemas.microsoft.com/office/drawing/2014/main" id="{25350035-959D-4039-99AE-CC281014B2D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088" y="3590730"/>
            <a:ext cx="457832" cy="457832"/>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6" descr="Imagem relacionada">
            <a:extLst>
              <a:ext uri="{FF2B5EF4-FFF2-40B4-BE49-F238E27FC236}">
                <a16:creationId xmlns:a16="http://schemas.microsoft.com/office/drawing/2014/main" id="{6C6557BD-2B51-48E9-88F8-E6354D3788D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088" y="4568594"/>
            <a:ext cx="457832" cy="457832"/>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6" descr="Imagem relacionada">
            <a:extLst>
              <a:ext uri="{FF2B5EF4-FFF2-40B4-BE49-F238E27FC236}">
                <a16:creationId xmlns:a16="http://schemas.microsoft.com/office/drawing/2014/main" id="{C967B6F7-4F7D-49FC-A8A1-574A3B76D56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088" y="4079662"/>
            <a:ext cx="457832" cy="457832"/>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21">
            <a:extLst>
              <a:ext uri="{FF2B5EF4-FFF2-40B4-BE49-F238E27FC236}">
                <a16:creationId xmlns:a16="http://schemas.microsoft.com/office/drawing/2014/main" id="{18B372B1-54CA-440D-810F-8BFFA636F616}"/>
              </a:ext>
            </a:extLst>
          </p:cNvPr>
          <p:cNvSpPr/>
          <p:nvPr/>
        </p:nvSpPr>
        <p:spPr>
          <a:xfrm>
            <a:off x="107192" y="4552802"/>
            <a:ext cx="8960608" cy="476398"/>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20505642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7E1E1-C37F-4404-B56A-D7E9BC76AF46}"/>
              </a:ext>
            </a:extLst>
          </p:cNvPr>
          <p:cNvSpPr>
            <a:spLocks noGrp="1"/>
          </p:cNvSpPr>
          <p:nvPr>
            <p:ph type="title"/>
          </p:nvPr>
        </p:nvSpPr>
        <p:spPr/>
        <p:txBody>
          <a:bodyPr/>
          <a:lstStyle/>
          <a:p>
            <a:r>
              <a:rPr lang="en-US" noProof="0" dirty="0" err="1"/>
              <a:t>SnowballingProvenance.ipynb</a:t>
            </a:r>
            <a:endParaRPr lang="en-US" noProof="0" dirty="0"/>
          </a:p>
        </p:txBody>
      </p:sp>
      <p:sp>
        <p:nvSpPr>
          <p:cNvPr id="4" name="Date Placeholder 3">
            <a:extLst>
              <a:ext uri="{FF2B5EF4-FFF2-40B4-BE49-F238E27FC236}">
                <a16:creationId xmlns:a16="http://schemas.microsoft.com/office/drawing/2014/main" id="{3BDDF34D-2A86-4D0F-BED6-9F7822C5C3F2}"/>
              </a:ext>
            </a:extLst>
          </p:cNvPr>
          <p:cNvSpPr>
            <a:spLocks noGrp="1"/>
          </p:cNvSpPr>
          <p:nvPr>
            <p:ph type="dt" sz="half" idx="10"/>
          </p:nvPr>
        </p:nvSpPr>
        <p:spPr/>
        <p:txBody>
          <a:bodyPr/>
          <a:lstStyle/>
          <a:p>
            <a:r>
              <a:rPr lang="en-US"/>
              <a:t>João Felipe Pimentel</a:t>
            </a:r>
            <a:endParaRPr lang="pt-BR" dirty="0"/>
          </a:p>
        </p:txBody>
      </p:sp>
      <p:sp>
        <p:nvSpPr>
          <p:cNvPr id="5" name="Footer Placeholder 4">
            <a:extLst>
              <a:ext uri="{FF2B5EF4-FFF2-40B4-BE49-F238E27FC236}">
                <a16:creationId xmlns:a16="http://schemas.microsoft.com/office/drawing/2014/main" id="{D6532A75-50EF-4E36-B367-85B382A3C661}"/>
              </a:ext>
            </a:extLst>
          </p:cNvPr>
          <p:cNvSpPr>
            <a:spLocks noGrp="1"/>
          </p:cNvSpPr>
          <p:nvPr>
            <p:ph type="ftr" sz="quarter" idx="11"/>
          </p:nvPr>
        </p:nvSpPr>
        <p:spPr/>
        <p:txBody>
          <a:bodyPr/>
          <a:lstStyle/>
          <a:p>
            <a:r>
              <a:rPr lang="en-US"/>
              <a:t>Ferramenta de Snowballing</a:t>
            </a:r>
            <a:endParaRPr lang="pt-BR" dirty="0"/>
          </a:p>
        </p:txBody>
      </p:sp>
      <p:sp>
        <p:nvSpPr>
          <p:cNvPr id="6" name="Slide Number Placeholder 5">
            <a:extLst>
              <a:ext uri="{FF2B5EF4-FFF2-40B4-BE49-F238E27FC236}">
                <a16:creationId xmlns:a16="http://schemas.microsoft.com/office/drawing/2014/main" id="{929DE072-50F5-4262-A923-98D7A7CBF6E6}"/>
              </a:ext>
            </a:extLst>
          </p:cNvPr>
          <p:cNvSpPr>
            <a:spLocks noGrp="1"/>
          </p:cNvSpPr>
          <p:nvPr>
            <p:ph type="sldNum" sz="quarter" idx="12"/>
          </p:nvPr>
        </p:nvSpPr>
        <p:spPr/>
        <p:txBody>
          <a:bodyPr/>
          <a:lstStyle/>
          <a:p>
            <a:fld id="{0AAA623A-5D3C-471A-939B-3DC944CAB218}" type="slidenum">
              <a:rPr lang="pt-BR" smtClean="0"/>
              <a:pPr/>
              <a:t>66</a:t>
            </a:fld>
            <a:endParaRPr lang="pt-BR"/>
          </a:p>
        </p:txBody>
      </p:sp>
      <p:pic>
        <p:nvPicPr>
          <p:cNvPr id="3" name="Picture 2">
            <a:extLst>
              <a:ext uri="{FF2B5EF4-FFF2-40B4-BE49-F238E27FC236}">
                <a16:creationId xmlns:a16="http://schemas.microsoft.com/office/drawing/2014/main" id="{E6E1ECE1-6095-436B-B8F4-A7CA4F78579D}"/>
              </a:ext>
            </a:extLst>
          </p:cNvPr>
          <p:cNvPicPr>
            <a:picLocks noChangeAspect="1"/>
          </p:cNvPicPr>
          <p:nvPr/>
        </p:nvPicPr>
        <p:blipFill>
          <a:blip r:embed="rId2"/>
          <a:stretch>
            <a:fillRect/>
          </a:stretch>
        </p:blipFill>
        <p:spPr>
          <a:xfrm>
            <a:off x="-32" y="1600200"/>
            <a:ext cx="9144000" cy="4966905"/>
          </a:xfrm>
          <a:prstGeom prst="rect">
            <a:avLst/>
          </a:prstGeom>
        </p:spPr>
      </p:pic>
      <p:sp>
        <p:nvSpPr>
          <p:cNvPr id="11" name="Left Brace 10">
            <a:extLst>
              <a:ext uri="{FF2B5EF4-FFF2-40B4-BE49-F238E27FC236}">
                <a16:creationId xmlns:a16="http://schemas.microsoft.com/office/drawing/2014/main" id="{F51977F2-AD08-45E5-A064-FFB0F06EF800}"/>
              </a:ext>
            </a:extLst>
          </p:cNvPr>
          <p:cNvSpPr/>
          <p:nvPr/>
        </p:nvSpPr>
        <p:spPr>
          <a:xfrm>
            <a:off x="5181600" y="2642938"/>
            <a:ext cx="304800" cy="2233862"/>
          </a:xfrm>
          <a:prstGeom prst="leftBrace">
            <a:avLst>
              <a:gd name="adj1" fmla="val 8333"/>
              <a:gd name="adj2" fmla="val 61168"/>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TextBox 11">
            <a:extLst>
              <a:ext uri="{FF2B5EF4-FFF2-40B4-BE49-F238E27FC236}">
                <a16:creationId xmlns:a16="http://schemas.microsoft.com/office/drawing/2014/main" id="{D2139E49-46B6-4EE5-933D-007B8AF45C43}"/>
              </a:ext>
            </a:extLst>
          </p:cNvPr>
          <p:cNvSpPr txBox="1"/>
          <p:nvPr/>
        </p:nvSpPr>
        <p:spPr>
          <a:xfrm>
            <a:off x="5257800" y="2596277"/>
            <a:ext cx="3886200" cy="2308324"/>
          </a:xfrm>
          <a:prstGeom prst="rect">
            <a:avLst/>
          </a:prstGeom>
          <a:noFill/>
        </p:spPr>
        <p:txBody>
          <a:bodyPr wrap="square" rtlCol="0">
            <a:spAutoFit/>
          </a:bodyPr>
          <a:lstStyle/>
          <a:p>
            <a:r>
              <a:rPr lang="en-US" dirty="0"/>
              <a:t>.bb(): just BS</a:t>
            </a:r>
          </a:p>
          <a:p>
            <a:r>
              <a:rPr lang="en-US" dirty="0"/>
              <a:t>.ff(): just FS</a:t>
            </a:r>
          </a:p>
          <a:p>
            <a:r>
              <a:rPr lang="en-US" dirty="0"/>
              <a:t>.</a:t>
            </a:r>
            <a:r>
              <a:rPr lang="en-US" dirty="0" err="1"/>
              <a:t>bbff</a:t>
            </a:r>
            <a:r>
              <a:rPr lang="en-US" dirty="0"/>
              <a:t>(): all BS, followed by all FS</a:t>
            </a:r>
          </a:p>
          <a:p>
            <a:r>
              <a:rPr lang="en-US" dirty="0"/>
              <a:t>.</a:t>
            </a:r>
            <a:r>
              <a:rPr lang="en-US" dirty="0" err="1"/>
              <a:t>ffbb</a:t>
            </a:r>
            <a:r>
              <a:rPr lang="en-US" dirty="0"/>
              <a:t>(): all FS , followed by all BS</a:t>
            </a:r>
          </a:p>
          <a:p>
            <a:r>
              <a:rPr lang="en-US" dirty="0"/>
              <a:t>.s2bbff2u(): all BS and FS, in parallel</a:t>
            </a:r>
          </a:p>
          <a:p>
            <a:r>
              <a:rPr lang="en-US" b="1" dirty="0"/>
              <a:t>.</a:t>
            </a:r>
            <a:r>
              <a:rPr lang="en-US" b="1" dirty="0" err="1"/>
              <a:t>bfbf</a:t>
            </a:r>
            <a:r>
              <a:rPr lang="en-US" b="1" dirty="0"/>
              <a:t>(): alternates BS and FS</a:t>
            </a:r>
          </a:p>
          <a:p>
            <a:r>
              <a:rPr lang="en-US" b="1" dirty="0"/>
              <a:t>.</a:t>
            </a:r>
            <a:r>
              <a:rPr lang="en-US" b="1" dirty="0" err="1"/>
              <a:t>fbfb</a:t>
            </a:r>
            <a:r>
              <a:rPr lang="en-US" b="1" dirty="0"/>
              <a:t>(): alternates FS and BS</a:t>
            </a:r>
          </a:p>
          <a:p>
            <a:r>
              <a:rPr lang="en-US" b="1" dirty="0"/>
              <a:t>.</a:t>
            </a:r>
            <a:r>
              <a:rPr lang="en-US" b="1" dirty="0" err="1"/>
              <a:t>sbfu</a:t>
            </a:r>
            <a:r>
              <a:rPr lang="en-US" b="1" dirty="0"/>
              <a:t>(): BS and FS in parallel + union</a:t>
            </a:r>
            <a:endParaRPr lang="en-US" dirty="0"/>
          </a:p>
        </p:txBody>
      </p:sp>
      <p:sp>
        <p:nvSpPr>
          <p:cNvPr id="15" name="Rectangle 14">
            <a:extLst>
              <a:ext uri="{FF2B5EF4-FFF2-40B4-BE49-F238E27FC236}">
                <a16:creationId xmlns:a16="http://schemas.microsoft.com/office/drawing/2014/main" id="{15176B72-6C9E-4A05-B7BD-352A6BDE132E}"/>
              </a:ext>
            </a:extLst>
          </p:cNvPr>
          <p:cNvSpPr/>
          <p:nvPr/>
        </p:nvSpPr>
        <p:spPr>
          <a:xfrm>
            <a:off x="1143000" y="3352801"/>
            <a:ext cx="1219200" cy="228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E5342918-2676-4E86-AE9E-919120869C96}"/>
              </a:ext>
            </a:extLst>
          </p:cNvPr>
          <p:cNvSpPr txBox="1"/>
          <p:nvPr/>
        </p:nvSpPr>
        <p:spPr>
          <a:xfrm>
            <a:off x="2345265" y="3319592"/>
            <a:ext cx="966098" cy="369332"/>
          </a:xfrm>
          <a:prstGeom prst="rect">
            <a:avLst/>
          </a:prstGeom>
          <a:noFill/>
        </p:spPr>
        <p:txBody>
          <a:bodyPr wrap="none" rtlCol="0">
            <a:spAutoFit/>
          </a:bodyPr>
          <a:lstStyle/>
          <a:p>
            <a:r>
              <a:rPr lang="pt-BR" dirty="0">
                <a:solidFill>
                  <a:schemeClr val="accent1"/>
                </a:solidFill>
              </a:rPr>
              <a:t>Start set</a:t>
            </a:r>
            <a:endParaRPr lang="en-US" dirty="0">
              <a:solidFill>
                <a:schemeClr val="accent1"/>
              </a:solidFill>
            </a:endParaRPr>
          </a:p>
        </p:txBody>
      </p:sp>
    </p:spTree>
    <p:extLst>
      <p:ext uri="{BB962C8B-B14F-4D97-AF65-F5344CB8AC3E}">
        <p14:creationId xmlns:p14="http://schemas.microsoft.com/office/powerpoint/2010/main" val="355029961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32C434-6407-47B9-9803-AB482908B3B3}"/>
              </a:ext>
            </a:extLst>
          </p:cNvPr>
          <p:cNvSpPr>
            <a:spLocks noGrp="1"/>
          </p:cNvSpPr>
          <p:nvPr>
            <p:ph type="title"/>
          </p:nvPr>
        </p:nvSpPr>
        <p:spPr/>
        <p:txBody>
          <a:bodyPr/>
          <a:lstStyle/>
          <a:p>
            <a:r>
              <a:rPr lang="en-US" noProof="0" dirty="0"/>
              <a:t>Approaches</a:t>
            </a:r>
          </a:p>
        </p:txBody>
      </p:sp>
      <p:sp>
        <p:nvSpPr>
          <p:cNvPr id="3" name="Content Placeholder 2">
            <a:extLst>
              <a:ext uri="{FF2B5EF4-FFF2-40B4-BE49-F238E27FC236}">
                <a16:creationId xmlns:a16="http://schemas.microsoft.com/office/drawing/2014/main" id="{2DCD9D49-D91C-4883-ADDC-6F06DD75E68E}"/>
              </a:ext>
            </a:extLst>
          </p:cNvPr>
          <p:cNvSpPr>
            <a:spLocks noGrp="1"/>
          </p:cNvSpPr>
          <p:nvPr>
            <p:ph idx="1"/>
          </p:nvPr>
        </p:nvSpPr>
        <p:spPr/>
        <p:txBody>
          <a:bodyPr/>
          <a:lstStyle/>
          <a:p>
            <a:r>
              <a:rPr lang="en-US" noProof="0" dirty="0"/>
              <a:t>Groups papers to describe them together</a:t>
            </a:r>
            <a:endParaRPr lang="en-US" dirty="0"/>
          </a:p>
        </p:txBody>
      </p:sp>
      <p:sp>
        <p:nvSpPr>
          <p:cNvPr id="4" name="Date Placeholder 3">
            <a:extLst>
              <a:ext uri="{FF2B5EF4-FFF2-40B4-BE49-F238E27FC236}">
                <a16:creationId xmlns:a16="http://schemas.microsoft.com/office/drawing/2014/main" id="{AD4953CD-4884-46B3-9189-D099CBBF00FF}"/>
              </a:ext>
            </a:extLst>
          </p:cNvPr>
          <p:cNvSpPr>
            <a:spLocks noGrp="1"/>
          </p:cNvSpPr>
          <p:nvPr>
            <p:ph type="dt" sz="half" idx="10"/>
          </p:nvPr>
        </p:nvSpPr>
        <p:spPr/>
        <p:txBody>
          <a:bodyPr/>
          <a:lstStyle/>
          <a:p>
            <a:r>
              <a:rPr lang="en-US"/>
              <a:t>João Felipe Pimentel</a:t>
            </a:r>
            <a:endParaRPr lang="pt-BR" dirty="0"/>
          </a:p>
        </p:txBody>
      </p:sp>
      <p:sp>
        <p:nvSpPr>
          <p:cNvPr id="5" name="Footer Placeholder 4">
            <a:extLst>
              <a:ext uri="{FF2B5EF4-FFF2-40B4-BE49-F238E27FC236}">
                <a16:creationId xmlns:a16="http://schemas.microsoft.com/office/drawing/2014/main" id="{D7155384-4F2E-41FE-BE02-41376ED831F5}"/>
              </a:ext>
            </a:extLst>
          </p:cNvPr>
          <p:cNvSpPr>
            <a:spLocks noGrp="1"/>
          </p:cNvSpPr>
          <p:nvPr>
            <p:ph type="ftr" sz="quarter" idx="11"/>
          </p:nvPr>
        </p:nvSpPr>
        <p:spPr/>
        <p:txBody>
          <a:bodyPr/>
          <a:lstStyle/>
          <a:p>
            <a:r>
              <a:rPr lang="en-US"/>
              <a:t>Ferramenta de Snowballing</a:t>
            </a:r>
            <a:endParaRPr lang="pt-BR" dirty="0"/>
          </a:p>
        </p:txBody>
      </p:sp>
      <p:sp>
        <p:nvSpPr>
          <p:cNvPr id="6" name="Slide Number Placeholder 5">
            <a:extLst>
              <a:ext uri="{FF2B5EF4-FFF2-40B4-BE49-F238E27FC236}">
                <a16:creationId xmlns:a16="http://schemas.microsoft.com/office/drawing/2014/main" id="{35097915-5EFD-44CC-AEAA-DA12E5772EAE}"/>
              </a:ext>
            </a:extLst>
          </p:cNvPr>
          <p:cNvSpPr>
            <a:spLocks noGrp="1"/>
          </p:cNvSpPr>
          <p:nvPr>
            <p:ph type="sldNum" sz="quarter" idx="12"/>
          </p:nvPr>
        </p:nvSpPr>
        <p:spPr/>
        <p:txBody>
          <a:bodyPr/>
          <a:lstStyle/>
          <a:p>
            <a:fld id="{0AAA623A-5D3C-471A-939B-3DC944CAB218}" type="slidenum">
              <a:rPr lang="pt-BR" smtClean="0"/>
              <a:pPr/>
              <a:t>67</a:t>
            </a:fld>
            <a:endParaRPr lang="pt-BR"/>
          </a:p>
        </p:txBody>
      </p:sp>
      <p:sp>
        <p:nvSpPr>
          <p:cNvPr id="7" name="TextBox 6">
            <a:extLst>
              <a:ext uri="{FF2B5EF4-FFF2-40B4-BE49-F238E27FC236}">
                <a16:creationId xmlns:a16="http://schemas.microsoft.com/office/drawing/2014/main" id="{A9B4AC92-816C-4E04-8BF4-CA0BDE17C5AB}"/>
              </a:ext>
            </a:extLst>
          </p:cNvPr>
          <p:cNvSpPr txBox="1"/>
          <p:nvPr/>
        </p:nvSpPr>
        <p:spPr>
          <a:xfrm>
            <a:off x="502561" y="2566274"/>
            <a:ext cx="3578224" cy="461665"/>
          </a:xfrm>
          <a:prstGeom prst="rect">
            <a:avLst/>
          </a:prstGeom>
          <a:noFill/>
        </p:spPr>
        <p:txBody>
          <a:bodyPr wrap="none" rtlCol="0">
            <a:spAutoFit/>
          </a:bodyPr>
          <a:lstStyle/>
          <a:p>
            <a:r>
              <a:rPr lang="en-US" sz="2400"/>
              <a:t>database/groups</a:t>
            </a:r>
            <a:r>
              <a:rPr lang="en-US" sz="2400">
                <a:solidFill>
                  <a:schemeClr val="accent6"/>
                </a:solidFill>
              </a:rPr>
              <a:t>  </a:t>
            </a:r>
            <a:r>
              <a:rPr lang="en-US" sz="2400"/>
              <a:t>-  Storage</a:t>
            </a:r>
          </a:p>
        </p:txBody>
      </p:sp>
      <p:pic>
        <p:nvPicPr>
          <p:cNvPr id="8" name="Picture 7">
            <a:extLst>
              <a:ext uri="{FF2B5EF4-FFF2-40B4-BE49-F238E27FC236}">
                <a16:creationId xmlns:a16="http://schemas.microsoft.com/office/drawing/2014/main" id="{254E0011-D24E-4948-8AD7-A4DA62AE6B34}"/>
              </a:ext>
            </a:extLst>
          </p:cNvPr>
          <p:cNvPicPr>
            <a:picLocks noChangeAspect="1"/>
          </p:cNvPicPr>
          <p:nvPr/>
        </p:nvPicPr>
        <p:blipFill>
          <a:blip r:embed="rId2"/>
          <a:stretch>
            <a:fillRect/>
          </a:stretch>
        </p:blipFill>
        <p:spPr>
          <a:xfrm>
            <a:off x="127449" y="2632891"/>
            <a:ext cx="344186" cy="415109"/>
          </a:xfrm>
          <a:prstGeom prst="rect">
            <a:avLst/>
          </a:prstGeom>
        </p:spPr>
      </p:pic>
      <p:sp>
        <p:nvSpPr>
          <p:cNvPr id="9" name="TextBox 8">
            <a:extLst>
              <a:ext uri="{FF2B5EF4-FFF2-40B4-BE49-F238E27FC236}">
                <a16:creationId xmlns:a16="http://schemas.microsoft.com/office/drawing/2014/main" id="{73E88C08-80C4-449B-926D-697EF51AB697}"/>
              </a:ext>
            </a:extLst>
          </p:cNvPr>
          <p:cNvSpPr txBox="1"/>
          <p:nvPr/>
        </p:nvSpPr>
        <p:spPr>
          <a:xfrm>
            <a:off x="878419" y="3063057"/>
            <a:ext cx="3905685" cy="461665"/>
          </a:xfrm>
          <a:prstGeom prst="rect">
            <a:avLst/>
          </a:prstGeom>
          <a:noFill/>
        </p:spPr>
        <p:txBody>
          <a:bodyPr wrap="none" rtlCol="0">
            <a:spAutoFit/>
          </a:bodyPr>
          <a:lstStyle/>
          <a:p>
            <a:r>
              <a:rPr lang="en-US" sz="2400"/>
              <a:t>related  -  Related approaches</a:t>
            </a:r>
          </a:p>
        </p:txBody>
      </p:sp>
      <p:pic>
        <p:nvPicPr>
          <p:cNvPr id="10" name="Picture 9">
            <a:extLst>
              <a:ext uri="{FF2B5EF4-FFF2-40B4-BE49-F238E27FC236}">
                <a16:creationId xmlns:a16="http://schemas.microsoft.com/office/drawing/2014/main" id="{5394CE8D-BAC9-410A-957A-EBC742D0587A}"/>
              </a:ext>
            </a:extLst>
          </p:cNvPr>
          <p:cNvPicPr>
            <a:picLocks noChangeAspect="1"/>
          </p:cNvPicPr>
          <p:nvPr/>
        </p:nvPicPr>
        <p:blipFill>
          <a:blip r:embed="rId2"/>
          <a:stretch>
            <a:fillRect/>
          </a:stretch>
        </p:blipFill>
        <p:spPr>
          <a:xfrm>
            <a:off x="503307" y="3129674"/>
            <a:ext cx="344186" cy="415109"/>
          </a:xfrm>
          <a:prstGeom prst="rect">
            <a:avLst/>
          </a:prstGeom>
        </p:spPr>
      </p:pic>
      <p:sp>
        <p:nvSpPr>
          <p:cNvPr id="11" name="TextBox 10">
            <a:extLst>
              <a:ext uri="{FF2B5EF4-FFF2-40B4-BE49-F238E27FC236}">
                <a16:creationId xmlns:a16="http://schemas.microsoft.com/office/drawing/2014/main" id="{590CE4AE-4262-4BAD-9CD9-EEDA80DFB53E}"/>
              </a:ext>
            </a:extLst>
          </p:cNvPr>
          <p:cNvSpPr txBox="1"/>
          <p:nvPr/>
        </p:nvSpPr>
        <p:spPr>
          <a:xfrm>
            <a:off x="1276698" y="3548756"/>
            <a:ext cx="5968813" cy="461665"/>
          </a:xfrm>
          <a:prstGeom prst="rect">
            <a:avLst/>
          </a:prstGeom>
          <a:noFill/>
        </p:spPr>
        <p:txBody>
          <a:bodyPr wrap="none" rtlCol="0">
            <a:spAutoFit/>
          </a:bodyPr>
          <a:lstStyle/>
          <a:p>
            <a:r>
              <a:rPr lang="en-US" sz="2400"/>
              <a:t>noworkflow.py  -  Sample approach. Remove it</a:t>
            </a:r>
          </a:p>
        </p:txBody>
      </p:sp>
      <p:pic>
        <p:nvPicPr>
          <p:cNvPr id="12" name="Picture 2" descr="Resultado de imagem para python logo">
            <a:extLst>
              <a:ext uri="{FF2B5EF4-FFF2-40B4-BE49-F238E27FC236}">
                <a16:creationId xmlns:a16="http://schemas.microsoft.com/office/drawing/2014/main" id="{F338FFD2-3C31-4A8F-A4B7-6352E01EEB2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96900" y="3645103"/>
            <a:ext cx="353558" cy="353558"/>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D5AC12FB-16B5-4AA4-9E9C-214B6AC28EA3}"/>
              </a:ext>
            </a:extLst>
          </p:cNvPr>
          <p:cNvSpPr txBox="1"/>
          <p:nvPr/>
        </p:nvSpPr>
        <p:spPr>
          <a:xfrm>
            <a:off x="878419" y="4014631"/>
            <a:ext cx="6760440" cy="461665"/>
          </a:xfrm>
          <a:prstGeom prst="rect">
            <a:avLst/>
          </a:prstGeom>
          <a:noFill/>
        </p:spPr>
        <p:txBody>
          <a:bodyPr wrap="none" rtlCol="0">
            <a:spAutoFit/>
          </a:bodyPr>
          <a:lstStyle/>
          <a:p>
            <a:r>
              <a:rPr lang="en-US" sz="2400"/>
              <a:t>constants.py  -  Constant definitions to prevent typos</a:t>
            </a:r>
          </a:p>
        </p:txBody>
      </p:sp>
      <p:pic>
        <p:nvPicPr>
          <p:cNvPr id="14" name="Picture 2" descr="Resultado de imagem para python logo">
            <a:extLst>
              <a:ext uri="{FF2B5EF4-FFF2-40B4-BE49-F238E27FC236}">
                <a16:creationId xmlns:a16="http://schemas.microsoft.com/office/drawing/2014/main" id="{ED87AE47-367B-4874-8FDE-8AFB02F9744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8621" y="4110978"/>
            <a:ext cx="353558" cy="353558"/>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353524C3-1BBF-4342-9B52-E79B002D6F60}"/>
              </a:ext>
            </a:extLst>
          </p:cNvPr>
          <p:cNvSpPr txBox="1"/>
          <p:nvPr/>
        </p:nvSpPr>
        <p:spPr>
          <a:xfrm>
            <a:off x="878419" y="4480269"/>
            <a:ext cx="6921254" cy="461665"/>
          </a:xfrm>
          <a:prstGeom prst="rect">
            <a:avLst/>
          </a:prstGeom>
          <a:noFill/>
        </p:spPr>
        <p:txBody>
          <a:bodyPr wrap="none" rtlCol="0">
            <a:spAutoFit/>
          </a:bodyPr>
          <a:lstStyle/>
          <a:p>
            <a:r>
              <a:rPr lang="en-US" sz="2400"/>
              <a:t>unrelated.py  -  Write unrelated approaches in this file</a:t>
            </a:r>
          </a:p>
        </p:txBody>
      </p:sp>
      <p:pic>
        <p:nvPicPr>
          <p:cNvPr id="16" name="Picture 2" descr="Resultado de imagem para python logo">
            <a:extLst>
              <a:ext uri="{FF2B5EF4-FFF2-40B4-BE49-F238E27FC236}">
                <a16:creationId xmlns:a16="http://schemas.microsoft.com/office/drawing/2014/main" id="{53D11CF1-AE71-4508-8DA3-411C94CE2A2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8621" y="4576616"/>
            <a:ext cx="353558" cy="353558"/>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655D77CD-E7BA-4D24-9D40-4C99014A7786}"/>
              </a:ext>
            </a:extLst>
          </p:cNvPr>
          <p:cNvSpPr txBox="1"/>
          <p:nvPr/>
        </p:nvSpPr>
        <p:spPr>
          <a:xfrm>
            <a:off x="502561" y="5004674"/>
            <a:ext cx="2963183" cy="461665"/>
          </a:xfrm>
          <a:prstGeom prst="rect">
            <a:avLst/>
          </a:prstGeom>
          <a:noFill/>
        </p:spPr>
        <p:txBody>
          <a:bodyPr wrap="none" rtlCol="0">
            <a:spAutoFit/>
          </a:bodyPr>
          <a:lstStyle/>
          <a:p>
            <a:r>
              <a:rPr lang="en-US" sz="2400"/>
              <a:t>notebooks  -  Analyses</a:t>
            </a:r>
          </a:p>
        </p:txBody>
      </p:sp>
      <p:pic>
        <p:nvPicPr>
          <p:cNvPr id="18" name="Picture 17">
            <a:extLst>
              <a:ext uri="{FF2B5EF4-FFF2-40B4-BE49-F238E27FC236}">
                <a16:creationId xmlns:a16="http://schemas.microsoft.com/office/drawing/2014/main" id="{21CA9D54-DE25-4D70-BC48-1F7CA9268C9A}"/>
              </a:ext>
            </a:extLst>
          </p:cNvPr>
          <p:cNvPicPr>
            <a:picLocks noChangeAspect="1"/>
          </p:cNvPicPr>
          <p:nvPr/>
        </p:nvPicPr>
        <p:blipFill>
          <a:blip r:embed="rId2"/>
          <a:stretch>
            <a:fillRect/>
          </a:stretch>
        </p:blipFill>
        <p:spPr>
          <a:xfrm>
            <a:off x="127449" y="5071291"/>
            <a:ext cx="344186" cy="415109"/>
          </a:xfrm>
          <a:prstGeom prst="rect">
            <a:avLst/>
          </a:prstGeom>
        </p:spPr>
      </p:pic>
      <p:sp>
        <p:nvSpPr>
          <p:cNvPr id="19" name="TextBox 18">
            <a:extLst>
              <a:ext uri="{FF2B5EF4-FFF2-40B4-BE49-F238E27FC236}">
                <a16:creationId xmlns:a16="http://schemas.microsoft.com/office/drawing/2014/main" id="{6A1261CF-25FD-4BD9-8622-6DE918294571}"/>
              </a:ext>
            </a:extLst>
          </p:cNvPr>
          <p:cNvSpPr txBox="1"/>
          <p:nvPr/>
        </p:nvSpPr>
        <p:spPr>
          <a:xfrm>
            <a:off x="918395" y="5524133"/>
            <a:ext cx="7449475" cy="461665"/>
          </a:xfrm>
          <a:prstGeom prst="rect">
            <a:avLst/>
          </a:prstGeom>
          <a:noFill/>
        </p:spPr>
        <p:txBody>
          <a:bodyPr wrap="none" rtlCol="0">
            <a:spAutoFit/>
          </a:bodyPr>
          <a:lstStyle/>
          <a:p>
            <a:r>
              <a:rPr lang="en-US" sz="2400">
                <a:solidFill>
                  <a:schemeClr val="accent6"/>
                </a:solidFill>
              </a:rPr>
              <a:t>ApproachesHTML.ipynb  </a:t>
            </a:r>
            <a:r>
              <a:rPr lang="en-US" sz="2400"/>
              <a:t>-  Exports HTML based on _about</a:t>
            </a:r>
          </a:p>
        </p:txBody>
      </p:sp>
      <p:pic>
        <p:nvPicPr>
          <p:cNvPr id="20" name="Picture 6" descr="Imagem relacionada">
            <a:extLst>
              <a:ext uri="{FF2B5EF4-FFF2-40B4-BE49-F238E27FC236}">
                <a16:creationId xmlns:a16="http://schemas.microsoft.com/office/drawing/2014/main" id="{F861C39B-834F-4E52-A2E0-1F36A2005E8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7200" y="5529324"/>
            <a:ext cx="457832" cy="457832"/>
          </a:xfrm>
          <a:prstGeom prst="rect">
            <a:avLst/>
          </a:prstGeom>
          <a:noFill/>
          <a:extLst>
            <a:ext uri="{909E8E84-426E-40DD-AFC4-6F175D3DCCD1}">
              <a14:hiddenFill xmlns:a14="http://schemas.microsoft.com/office/drawing/2010/main">
                <a:solidFill>
                  <a:srgbClr val="FFFFFF"/>
                </a:solidFill>
              </a14:hiddenFill>
            </a:ext>
          </a:extLst>
        </p:spPr>
      </p:pic>
      <p:cxnSp>
        <p:nvCxnSpPr>
          <p:cNvPr id="22" name="Connector: Elbow 21">
            <a:extLst>
              <a:ext uri="{FF2B5EF4-FFF2-40B4-BE49-F238E27FC236}">
                <a16:creationId xmlns:a16="http://schemas.microsoft.com/office/drawing/2014/main" id="{173C6823-5EB6-42F5-B02E-7182027F0E69}"/>
              </a:ext>
            </a:extLst>
          </p:cNvPr>
          <p:cNvCxnSpPr>
            <a:stCxn id="8" idx="2"/>
            <a:endCxn id="10" idx="1"/>
          </p:cNvCxnSpPr>
          <p:nvPr/>
        </p:nvCxnSpPr>
        <p:spPr>
          <a:xfrm rot="16200000" flipH="1">
            <a:off x="256810" y="3090731"/>
            <a:ext cx="289229" cy="20376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Connector: Elbow 22">
            <a:extLst>
              <a:ext uri="{FF2B5EF4-FFF2-40B4-BE49-F238E27FC236}">
                <a16:creationId xmlns:a16="http://schemas.microsoft.com/office/drawing/2014/main" id="{9C106C6E-26A3-4F46-93E7-A040225110A5}"/>
              </a:ext>
            </a:extLst>
          </p:cNvPr>
          <p:cNvCxnSpPr>
            <a:cxnSpLocks/>
            <a:stCxn id="8" idx="2"/>
            <a:endCxn id="14" idx="1"/>
          </p:cNvCxnSpPr>
          <p:nvPr/>
        </p:nvCxnSpPr>
        <p:spPr>
          <a:xfrm rot="16200000" flipH="1">
            <a:off x="-220797" y="3568338"/>
            <a:ext cx="1239757" cy="19907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14B14C80-CE88-426B-8E1C-848723DEFD67}"/>
              </a:ext>
            </a:extLst>
          </p:cNvPr>
          <p:cNvCxnSpPr>
            <a:cxnSpLocks/>
            <a:stCxn id="8" idx="2"/>
            <a:endCxn id="16" idx="1"/>
          </p:cNvCxnSpPr>
          <p:nvPr/>
        </p:nvCxnSpPr>
        <p:spPr>
          <a:xfrm rot="16200000" flipH="1">
            <a:off x="-453616" y="3801157"/>
            <a:ext cx="1705395" cy="19907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CA75D955-A8EA-49BD-8C1F-B1BB9C285193}"/>
              </a:ext>
            </a:extLst>
          </p:cNvPr>
          <p:cNvCxnSpPr>
            <a:cxnSpLocks/>
            <a:stCxn id="18" idx="2"/>
            <a:endCxn id="20" idx="1"/>
          </p:cNvCxnSpPr>
          <p:nvPr/>
        </p:nvCxnSpPr>
        <p:spPr>
          <a:xfrm rot="16200000" flipH="1">
            <a:off x="242451" y="5543491"/>
            <a:ext cx="271840" cy="157658"/>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FDAEB922-F4DE-496A-8989-8A14832E8F34}"/>
              </a:ext>
            </a:extLst>
          </p:cNvPr>
          <p:cNvCxnSpPr>
            <a:cxnSpLocks/>
            <a:stCxn id="10" idx="2"/>
            <a:endCxn id="12" idx="1"/>
          </p:cNvCxnSpPr>
          <p:nvPr/>
        </p:nvCxnSpPr>
        <p:spPr>
          <a:xfrm rot="16200000" flipH="1">
            <a:off x="647601" y="3572582"/>
            <a:ext cx="277099" cy="22150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2432882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7E1E1-C37F-4404-B56A-D7E9BC76AF46}"/>
              </a:ext>
            </a:extLst>
          </p:cNvPr>
          <p:cNvSpPr>
            <a:spLocks noGrp="1"/>
          </p:cNvSpPr>
          <p:nvPr>
            <p:ph type="title"/>
          </p:nvPr>
        </p:nvSpPr>
        <p:spPr/>
        <p:txBody>
          <a:bodyPr/>
          <a:lstStyle/>
          <a:p>
            <a:r>
              <a:rPr lang="en-US" noProof="0" dirty="0"/>
              <a:t>noworkflow.py </a:t>
            </a:r>
            <a:r>
              <a:rPr lang="en-US" dirty="0"/>
              <a:t>Source Code</a:t>
            </a:r>
            <a:endParaRPr lang="en-US" noProof="0" dirty="0"/>
          </a:p>
        </p:txBody>
      </p:sp>
      <p:sp>
        <p:nvSpPr>
          <p:cNvPr id="4" name="Date Placeholder 3">
            <a:extLst>
              <a:ext uri="{FF2B5EF4-FFF2-40B4-BE49-F238E27FC236}">
                <a16:creationId xmlns:a16="http://schemas.microsoft.com/office/drawing/2014/main" id="{3BDDF34D-2A86-4D0F-BED6-9F7822C5C3F2}"/>
              </a:ext>
            </a:extLst>
          </p:cNvPr>
          <p:cNvSpPr>
            <a:spLocks noGrp="1"/>
          </p:cNvSpPr>
          <p:nvPr>
            <p:ph type="dt" sz="half" idx="10"/>
          </p:nvPr>
        </p:nvSpPr>
        <p:spPr/>
        <p:txBody>
          <a:bodyPr/>
          <a:lstStyle/>
          <a:p>
            <a:r>
              <a:rPr lang="en-US"/>
              <a:t>João Felipe Pimentel</a:t>
            </a:r>
            <a:endParaRPr lang="pt-BR" dirty="0"/>
          </a:p>
        </p:txBody>
      </p:sp>
      <p:sp>
        <p:nvSpPr>
          <p:cNvPr id="5" name="Footer Placeholder 4">
            <a:extLst>
              <a:ext uri="{FF2B5EF4-FFF2-40B4-BE49-F238E27FC236}">
                <a16:creationId xmlns:a16="http://schemas.microsoft.com/office/drawing/2014/main" id="{D6532A75-50EF-4E36-B367-85B382A3C661}"/>
              </a:ext>
            </a:extLst>
          </p:cNvPr>
          <p:cNvSpPr>
            <a:spLocks noGrp="1"/>
          </p:cNvSpPr>
          <p:nvPr>
            <p:ph type="ftr" sz="quarter" idx="11"/>
          </p:nvPr>
        </p:nvSpPr>
        <p:spPr/>
        <p:txBody>
          <a:bodyPr/>
          <a:lstStyle/>
          <a:p>
            <a:r>
              <a:rPr lang="en-US"/>
              <a:t>Ferramenta de Snowballing</a:t>
            </a:r>
            <a:endParaRPr lang="pt-BR" dirty="0"/>
          </a:p>
        </p:txBody>
      </p:sp>
      <p:sp>
        <p:nvSpPr>
          <p:cNvPr id="6" name="Slide Number Placeholder 5">
            <a:extLst>
              <a:ext uri="{FF2B5EF4-FFF2-40B4-BE49-F238E27FC236}">
                <a16:creationId xmlns:a16="http://schemas.microsoft.com/office/drawing/2014/main" id="{929DE072-50F5-4262-A923-98D7A7CBF6E6}"/>
              </a:ext>
            </a:extLst>
          </p:cNvPr>
          <p:cNvSpPr>
            <a:spLocks noGrp="1"/>
          </p:cNvSpPr>
          <p:nvPr>
            <p:ph type="sldNum" sz="quarter" idx="12"/>
          </p:nvPr>
        </p:nvSpPr>
        <p:spPr/>
        <p:txBody>
          <a:bodyPr/>
          <a:lstStyle/>
          <a:p>
            <a:fld id="{0AAA623A-5D3C-471A-939B-3DC944CAB218}" type="slidenum">
              <a:rPr lang="pt-BR" smtClean="0"/>
              <a:pPr/>
              <a:t>68</a:t>
            </a:fld>
            <a:endParaRPr lang="pt-BR"/>
          </a:p>
        </p:txBody>
      </p:sp>
      <p:sp>
        <p:nvSpPr>
          <p:cNvPr id="13" name="Content Placeholder 2">
            <a:extLst>
              <a:ext uri="{FF2B5EF4-FFF2-40B4-BE49-F238E27FC236}">
                <a16:creationId xmlns:a16="http://schemas.microsoft.com/office/drawing/2014/main" id="{28E3E7F6-5574-4F61-87AF-40B2B187527B}"/>
              </a:ext>
            </a:extLst>
          </p:cNvPr>
          <p:cNvSpPr>
            <a:spLocks noGrp="1"/>
          </p:cNvSpPr>
          <p:nvPr>
            <p:ph idx="1"/>
          </p:nvPr>
        </p:nvSpPr>
        <p:spPr>
          <a:xfrm>
            <a:off x="76200" y="1447801"/>
            <a:ext cx="8991600" cy="5045098"/>
          </a:xfrm>
        </p:spPr>
        <p:txBody>
          <a:bodyPr>
            <a:normAutofit fontScale="92500" lnSpcReduction="10000"/>
          </a:bodyPr>
          <a:lstStyle/>
          <a:p>
            <a:pPr marL="0" indent="0">
              <a:buNone/>
            </a:pPr>
            <a:r>
              <a:rPr lang="en-US" sz="2000" dirty="0"/>
              <a:t>approach = Group(</a:t>
            </a:r>
          </a:p>
          <a:p>
            <a:pPr marL="0" indent="0">
              <a:buNone/>
            </a:pPr>
            <a:r>
              <a:rPr lang="en-US" sz="2000" dirty="0"/>
              <a:t>    murta2014a, pimentel2015a, pimentel2016a, pimentel2017a, </a:t>
            </a:r>
          </a:p>
          <a:p>
            <a:pPr marL="0" indent="0">
              <a:buNone/>
            </a:pPr>
            <a:r>
              <a:rPr lang="en-US" sz="2000" dirty="0"/>
              <a:t>    display="no  Work  flow",</a:t>
            </a:r>
          </a:p>
          <a:p>
            <a:pPr marL="0" indent="0">
              <a:buNone/>
            </a:pPr>
            <a:r>
              <a:rPr lang="en-US" sz="2000" dirty="0"/>
              <a:t>    </a:t>
            </a:r>
            <a:r>
              <a:rPr lang="en-US" sz="2000" dirty="0" err="1"/>
              <a:t>approach_name</a:t>
            </a:r>
            <a:r>
              <a:rPr lang="en-US" sz="2000" dirty="0"/>
              <a:t>="</a:t>
            </a:r>
            <a:r>
              <a:rPr lang="en-US" sz="2000" dirty="0" err="1"/>
              <a:t>noWorkflow</a:t>
            </a:r>
            <a:r>
              <a:rPr lang="en-US" sz="2000" dirty="0"/>
              <a:t>",</a:t>
            </a:r>
          </a:p>
          <a:p>
            <a:pPr marL="0" indent="0">
              <a:buNone/>
            </a:pPr>
            <a:r>
              <a:rPr lang="en-US" sz="2000" dirty="0"/>
              <a:t>    _cite=False,</a:t>
            </a:r>
          </a:p>
          <a:p>
            <a:pPr marL="0" indent="0">
              <a:buNone/>
            </a:pPr>
            <a:r>
              <a:rPr lang="en-US" sz="2000" dirty="0"/>
              <a:t>    _meta=[</a:t>
            </a:r>
            <a:r>
              <a:rPr lang="en-US" sz="2000" dirty="0" err="1"/>
              <a:t>dict</a:t>
            </a:r>
            <a:r>
              <a:rPr lang="en-US" sz="2000" dirty="0"/>
              <a:t>(</a:t>
            </a:r>
          </a:p>
          <a:p>
            <a:pPr marL="0" indent="0">
              <a:buNone/>
            </a:pPr>
            <a:r>
              <a:rPr lang="en-US" sz="2000" dirty="0"/>
              <a:t>        target=PYTHON,</a:t>
            </a:r>
          </a:p>
          <a:p>
            <a:pPr marL="0" indent="0">
              <a:buNone/>
            </a:pPr>
            <a:r>
              <a:rPr lang="en-US" sz="2000" dirty="0"/>
              <a:t>    )],</a:t>
            </a:r>
          </a:p>
          <a:p>
            <a:pPr marL="0" indent="0">
              <a:buNone/>
            </a:pPr>
            <a:r>
              <a:rPr lang="en-US" sz="2000" dirty="0"/>
              <a:t>    _about="""</a:t>
            </a:r>
          </a:p>
          <a:p>
            <a:pPr marL="0" indent="0">
              <a:buNone/>
            </a:pPr>
            <a:r>
              <a:rPr lang="en-US" sz="2000" dirty="0"/>
              <a:t>        &lt;p&gt;</a:t>
            </a:r>
          </a:p>
          <a:p>
            <a:pPr marL="0" indent="0">
              <a:buNone/>
            </a:pPr>
            <a:r>
              <a:rPr lang="en-US" sz="2000" dirty="0"/>
              <a:t>            </a:t>
            </a:r>
            <a:r>
              <a:rPr lang="en-US" sz="2000" dirty="0" err="1"/>
              <a:t>noWorkflow</a:t>
            </a:r>
            <a:r>
              <a:rPr lang="en-US" sz="2000" dirty="0"/>
              <a:t> (&lt;a </a:t>
            </a:r>
            <a:r>
              <a:rPr lang="en-US" sz="2000" dirty="0" err="1"/>
              <a:t>href</a:t>
            </a:r>
            <a:r>
              <a:rPr lang="en-US" sz="2000" dirty="0"/>
              <a:t>="#murta2014a" class="reference"&gt;murta2014a&lt;/a&gt;; &lt;a </a:t>
            </a:r>
            <a:r>
              <a:rPr lang="en-US" sz="2000" dirty="0" err="1"/>
              <a:t>href</a:t>
            </a:r>
            <a:r>
              <a:rPr lang="en-US" sz="2000" dirty="0"/>
              <a:t>="#pimentel2015a" class="reference"&gt;pimentel2015a&lt;/a&gt;) captures provenance from Python scripts.</a:t>
            </a:r>
          </a:p>
          <a:p>
            <a:pPr marL="0" indent="0">
              <a:buNone/>
            </a:pPr>
            <a:r>
              <a:rPr lang="en-US" sz="2000" dirty="0"/>
              <a:t>        &lt;/p&gt;</a:t>
            </a:r>
          </a:p>
          <a:p>
            <a:pPr marL="0" indent="0">
              <a:buNone/>
            </a:pPr>
            <a:r>
              <a:rPr lang="en-US" sz="2000" dirty="0"/>
              <a:t>    """,</a:t>
            </a:r>
          </a:p>
          <a:p>
            <a:pPr marL="0" indent="0">
              <a:buNone/>
            </a:pPr>
            <a:r>
              <a:rPr lang="en-US" sz="2000" dirty="0"/>
              <a:t>)</a:t>
            </a:r>
          </a:p>
        </p:txBody>
      </p:sp>
    </p:spTree>
    <p:extLst>
      <p:ext uri="{BB962C8B-B14F-4D97-AF65-F5344CB8AC3E}">
        <p14:creationId xmlns:p14="http://schemas.microsoft.com/office/powerpoint/2010/main" val="253763605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7E1E1-C37F-4404-B56A-D7E9BC76AF46}"/>
              </a:ext>
            </a:extLst>
          </p:cNvPr>
          <p:cNvSpPr>
            <a:spLocks noGrp="1"/>
          </p:cNvSpPr>
          <p:nvPr>
            <p:ph type="title"/>
          </p:nvPr>
        </p:nvSpPr>
        <p:spPr/>
        <p:txBody>
          <a:bodyPr/>
          <a:lstStyle/>
          <a:p>
            <a:r>
              <a:rPr lang="en-US" noProof="0" dirty="0"/>
              <a:t>noworkflow.py </a:t>
            </a:r>
            <a:r>
              <a:rPr lang="en-US" dirty="0"/>
              <a:t>Source Code</a:t>
            </a:r>
            <a:endParaRPr lang="en-US" noProof="0" dirty="0"/>
          </a:p>
        </p:txBody>
      </p:sp>
      <p:sp>
        <p:nvSpPr>
          <p:cNvPr id="4" name="Date Placeholder 3">
            <a:extLst>
              <a:ext uri="{FF2B5EF4-FFF2-40B4-BE49-F238E27FC236}">
                <a16:creationId xmlns:a16="http://schemas.microsoft.com/office/drawing/2014/main" id="{3BDDF34D-2A86-4D0F-BED6-9F7822C5C3F2}"/>
              </a:ext>
            </a:extLst>
          </p:cNvPr>
          <p:cNvSpPr>
            <a:spLocks noGrp="1"/>
          </p:cNvSpPr>
          <p:nvPr>
            <p:ph type="dt" sz="half" idx="10"/>
          </p:nvPr>
        </p:nvSpPr>
        <p:spPr/>
        <p:txBody>
          <a:bodyPr/>
          <a:lstStyle/>
          <a:p>
            <a:r>
              <a:rPr lang="en-US"/>
              <a:t>João Felipe Pimentel</a:t>
            </a:r>
            <a:endParaRPr lang="pt-BR" dirty="0"/>
          </a:p>
        </p:txBody>
      </p:sp>
      <p:sp>
        <p:nvSpPr>
          <p:cNvPr id="5" name="Footer Placeholder 4">
            <a:extLst>
              <a:ext uri="{FF2B5EF4-FFF2-40B4-BE49-F238E27FC236}">
                <a16:creationId xmlns:a16="http://schemas.microsoft.com/office/drawing/2014/main" id="{D6532A75-50EF-4E36-B367-85B382A3C661}"/>
              </a:ext>
            </a:extLst>
          </p:cNvPr>
          <p:cNvSpPr>
            <a:spLocks noGrp="1"/>
          </p:cNvSpPr>
          <p:nvPr>
            <p:ph type="ftr" sz="quarter" idx="11"/>
          </p:nvPr>
        </p:nvSpPr>
        <p:spPr/>
        <p:txBody>
          <a:bodyPr/>
          <a:lstStyle/>
          <a:p>
            <a:r>
              <a:rPr lang="en-US"/>
              <a:t>Ferramenta de Snowballing</a:t>
            </a:r>
            <a:endParaRPr lang="pt-BR" dirty="0"/>
          </a:p>
        </p:txBody>
      </p:sp>
      <p:sp>
        <p:nvSpPr>
          <p:cNvPr id="6" name="Slide Number Placeholder 5">
            <a:extLst>
              <a:ext uri="{FF2B5EF4-FFF2-40B4-BE49-F238E27FC236}">
                <a16:creationId xmlns:a16="http://schemas.microsoft.com/office/drawing/2014/main" id="{929DE072-50F5-4262-A923-98D7A7CBF6E6}"/>
              </a:ext>
            </a:extLst>
          </p:cNvPr>
          <p:cNvSpPr>
            <a:spLocks noGrp="1"/>
          </p:cNvSpPr>
          <p:nvPr>
            <p:ph type="sldNum" sz="quarter" idx="12"/>
          </p:nvPr>
        </p:nvSpPr>
        <p:spPr/>
        <p:txBody>
          <a:bodyPr/>
          <a:lstStyle/>
          <a:p>
            <a:fld id="{0AAA623A-5D3C-471A-939B-3DC944CAB218}" type="slidenum">
              <a:rPr lang="pt-BR" smtClean="0"/>
              <a:pPr/>
              <a:t>69</a:t>
            </a:fld>
            <a:endParaRPr lang="pt-BR"/>
          </a:p>
        </p:txBody>
      </p:sp>
      <p:sp>
        <p:nvSpPr>
          <p:cNvPr id="13" name="Content Placeholder 2">
            <a:extLst>
              <a:ext uri="{FF2B5EF4-FFF2-40B4-BE49-F238E27FC236}">
                <a16:creationId xmlns:a16="http://schemas.microsoft.com/office/drawing/2014/main" id="{28E3E7F6-5574-4F61-87AF-40B2B187527B}"/>
              </a:ext>
            </a:extLst>
          </p:cNvPr>
          <p:cNvSpPr>
            <a:spLocks noGrp="1"/>
          </p:cNvSpPr>
          <p:nvPr>
            <p:ph idx="1"/>
          </p:nvPr>
        </p:nvSpPr>
        <p:spPr>
          <a:xfrm>
            <a:off x="76200" y="1447801"/>
            <a:ext cx="8991600" cy="5045098"/>
          </a:xfrm>
        </p:spPr>
        <p:txBody>
          <a:bodyPr>
            <a:normAutofit fontScale="92500" lnSpcReduction="10000"/>
          </a:bodyPr>
          <a:lstStyle/>
          <a:p>
            <a:pPr marL="0" indent="0">
              <a:buNone/>
            </a:pPr>
            <a:r>
              <a:rPr lang="en-US" sz="2000" dirty="0"/>
              <a:t>approach = Group(</a:t>
            </a:r>
          </a:p>
          <a:p>
            <a:pPr marL="0" indent="0">
              <a:buNone/>
            </a:pPr>
            <a:r>
              <a:rPr lang="en-US" sz="2000" dirty="0"/>
              <a:t>    murta2014a, pimentel2015a, pimentel2016a, pimentel2017a, </a:t>
            </a:r>
          </a:p>
          <a:p>
            <a:pPr marL="0" indent="0">
              <a:buNone/>
            </a:pPr>
            <a:r>
              <a:rPr lang="en-US" sz="2000" dirty="0"/>
              <a:t>    display="no  Work  flow",</a:t>
            </a:r>
          </a:p>
          <a:p>
            <a:pPr marL="0" indent="0">
              <a:buNone/>
            </a:pPr>
            <a:r>
              <a:rPr lang="en-US" sz="2000" dirty="0"/>
              <a:t>    </a:t>
            </a:r>
            <a:r>
              <a:rPr lang="en-US" sz="2000" dirty="0" err="1"/>
              <a:t>approach_name</a:t>
            </a:r>
            <a:r>
              <a:rPr lang="en-US" sz="2000" dirty="0"/>
              <a:t>="</a:t>
            </a:r>
            <a:r>
              <a:rPr lang="en-US" sz="2000" dirty="0" err="1"/>
              <a:t>noWorkflow</a:t>
            </a:r>
            <a:r>
              <a:rPr lang="en-US" sz="2000" dirty="0"/>
              <a:t>",</a:t>
            </a:r>
          </a:p>
          <a:p>
            <a:pPr marL="0" indent="0">
              <a:buNone/>
            </a:pPr>
            <a:r>
              <a:rPr lang="en-US" sz="2000" dirty="0"/>
              <a:t>    _cite=False,</a:t>
            </a:r>
          </a:p>
          <a:p>
            <a:pPr marL="0" indent="0">
              <a:buNone/>
            </a:pPr>
            <a:r>
              <a:rPr lang="en-US" sz="2000" dirty="0"/>
              <a:t>    _meta=[</a:t>
            </a:r>
            <a:r>
              <a:rPr lang="en-US" sz="2000" dirty="0" err="1"/>
              <a:t>dict</a:t>
            </a:r>
            <a:r>
              <a:rPr lang="en-US" sz="2000" dirty="0"/>
              <a:t>(</a:t>
            </a:r>
          </a:p>
          <a:p>
            <a:pPr marL="0" indent="0">
              <a:buNone/>
            </a:pPr>
            <a:r>
              <a:rPr lang="en-US" sz="2000" dirty="0"/>
              <a:t>        target=PYTHON,</a:t>
            </a:r>
          </a:p>
          <a:p>
            <a:pPr marL="0" indent="0">
              <a:buNone/>
            </a:pPr>
            <a:r>
              <a:rPr lang="en-US" sz="2000" dirty="0"/>
              <a:t>    )],</a:t>
            </a:r>
          </a:p>
          <a:p>
            <a:pPr marL="0" indent="0">
              <a:buNone/>
            </a:pPr>
            <a:r>
              <a:rPr lang="en-US" sz="2000" dirty="0"/>
              <a:t>    _about="""</a:t>
            </a:r>
          </a:p>
          <a:p>
            <a:pPr marL="0" indent="0">
              <a:buNone/>
            </a:pPr>
            <a:r>
              <a:rPr lang="en-US" sz="2000" dirty="0"/>
              <a:t>        &lt;p&gt;</a:t>
            </a:r>
          </a:p>
          <a:p>
            <a:pPr marL="0" indent="0">
              <a:buNone/>
            </a:pPr>
            <a:r>
              <a:rPr lang="en-US" sz="2000" dirty="0"/>
              <a:t>            </a:t>
            </a:r>
            <a:r>
              <a:rPr lang="en-US" sz="2000" dirty="0" err="1"/>
              <a:t>noWorkflow</a:t>
            </a:r>
            <a:r>
              <a:rPr lang="en-US" sz="2000" dirty="0"/>
              <a:t> (&lt;a </a:t>
            </a:r>
            <a:r>
              <a:rPr lang="en-US" sz="2000" dirty="0" err="1"/>
              <a:t>href</a:t>
            </a:r>
            <a:r>
              <a:rPr lang="en-US" sz="2000" dirty="0"/>
              <a:t>="#murta2014a" class="reference"&gt;murta2014a&lt;/a&gt;; &lt;a </a:t>
            </a:r>
            <a:r>
              <a:rPr lang="en-US" sz="2000" dirty="0" err="1"/>
              <a:t>href</a:t>
            </a:r>
            <a:r>
              <a:rPr lang="en-US" sz="2000" dirty="0"/>
              <a:t>="#pimentel2015a" class="reference"&gt;pimentel2015a&lt;/a&gt;) captures provenance from Python scripts.</a:t>
            </a:r>
          </a:p>
          <a:p>
            <a:pPr marL="0" indent="0">
              <a:buNone/>
            </a:pPr>
            <a:r>
              <a:rPr lang="en-US" sz="2000" dirty="0"/>
              <a:t>        &lt;/p&gt;</a:t>
            </a:r>
          </a:p>
          <a:p>
            <a:pPr marL="0" indent="0">
              <a:buNone/>
            </a:pPr>
            <a:r>
              <a:rPr lang="en-US" sz="2000" dirty="0"/>
              <a:t>    """,</a:t>
            </a:r>
          </a:p>
          <a:p>
            <a:pPr marL="0" indent="0">
              <a:buNone/>
            </a:pPr>
            <a:r>
              <a:rPr lang="en-US" sz="2000" dirty="0"/>
              <a:t>)</a:t>
            </a:r>
          </a:p>
        </p:txBody>
      </p:sp>
      <p:sp>
        <p:nvSpPr>
          <p:cNvPr id="9" name="Rectangle 8">
            <a:extLst>
              <a:ext uri="{FF2B5EF4-FFF2-40B4-BE49-F238E27FC236}">
                <a16:creationId xmlns:a16="http://schemas.microsoft.com/office/drawing/2014/main" id="{FE1F4D34-B6BC-4DEC-A5D2-EB6F41587CD9}"/>
              </a:ext>
            </a:extLst>
          </p:cNvPr>
          <p:cNvSpPr/>
          <p:nvPr/>
        </p:nvSpPr>
        <p:spPr>
          <a:xfrm>
            <a:off x="304800" y="1752600"/>
            <a:ext cx="6172200" cy="36512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F6F7101E-E022-4907-8692-1586959DCE18}"/>
              </a:ext>
            </a:extLst>
          </p:cNvPr>
          <p:cNvSpPr txBox="1"/>
          <p:nvPr/>
        </p:nvSpPr>
        <p:spPr>
          <a:xfrm>
            <a:off x="6477000" y="1737442"/>
            <a:ext cx="1009187" cy="369332"/>
          </a:xfrm>
          <a:prstGeom prst="rect">
            <a:avLst/>
          </a:prstGeom>
          <a:noFill/>
        </p:spPr>
        <p:txBody>
          <a:bodyPr wrap="none" rtlCol="0">
            <a:spAutoFit/>
          </a:bodyPr>
          <a:lstStyle/>
          <a:p>
            <a:r>
              <a:rPr lang="en-US" dirty="0">
                <a:solidFill>
                  <a:schemeClr val="accent1"/>
                </a:solidFill>
              </a:rPr>
              <a:t>Work list</a:t>
            </a:r>
          </a:p>
        </p:txBody>
      </p:sp>
      <p:sp>
        <p:nvSpPr>
          <p:cNvPr id="17" name="Rectangle 16">
            <a:extLst>
              <a:ext uri="{FF2B5EF4-FFF2-40B4-BE49-F238E27FC236}">
                <a16:creationId xmlns:a16="http://schemas.microsoft.com/office/drawing/2014/main" id="{A40FA667-1B78-4E2B-AD76-93A6B8C7B6B7}"/>
              </a:ext>
            </a:extLst>
          </p:cNvPr>
          <p:cNvSpPr/>
          <p:nvPr/>
        </p:nvSpPr>
        <p:spPr>
          <a:xfrm>
            <a:off x="304800" y="2117726"/>
            <a:ext cx="2644186" cy="27869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Box 17">
            <a:extLst>
              <a:ext uri="{FF2B5EF4-FFF2-40B4-BE49-F238E27FC236}">
                <a16:creationId xmlns:a16="http://schemas.microsoft.com/office/drawing/2014/main" id="{D9A8EB49-C5D6-4B3B-8917-B3CE10DE8BC0}"/>
              </a:ext>
            </a:extLst>
          </p:cNvPr>
          <p:cNvSpPr txBox="1"/>
          <p:nvPr/>
        </p:nvSpPr>
        <p:spPr>
          <a:xfrm>
            <a:off x="2982751" y="2072405"/>
            <a:ext cx="2590581" cy="369332"/>
          </a:xfrm>
          <a:prstGeom prst="rect">
            <a:avLst/>
          </a:prstGeom>
          <a:noFill/>
        </p:spPr>
        <p:txBody>
          <a:bodyPr wrap="none" rtlCol="0">
            <a:spAutoFit/>
          </a:bodyPr>
          <a:lstStyle/>
          <a:p>
            <a:r>
              <a:rPr lang="en-US" dirty="0">
                <a:solidFill>
                  <a:schemeClr val="accent1"/>
                </a:solidFill>
              </a:rPr>
              <a:t>Replaces display attribute</a:t>
            </a:r>
          </a:p>
        </p:txBody>
      </p:sp>
      <p:sp>
        <p:nvSpPr>
          <p:cNvPr id="19" name="TextBox 18">
            <a:extLst>
              <a:ext uri="{FF2B5EF4-FFF2-40B4-BE49-F238E27FC236}">
                <a16:creationId xmlns:a16="http://schemas.microsoft.com/office/drawing/2014/main" id="{95F28AD7-B9BC-4574-8446-6D3DB574CC01}"/>
              </a:ext>
            </a:extLst>
          </p:cNvPr>
          <p:cNvSpPr txBox="1"/>
          <p:nvPr/>
        </p:nvSpPr>
        <p:spPr>
          <a:xfrm>
            <a:off x="3656231" y="2384824"/>
            <a:ext cx="3213252" cy="369332"/>
          </a:xfrm>
          <a:prstGeom prst="rect">
            <a:avLst/>
          </a:prstGeom>
          <a:noFill/>
        </p:spPr>
        <p:txBody>
          <a:bodyPr wrap="none" rtlCol="0">
            <a:spAutoFit/>
          </a:bodyPr>
          <a:lstStyle/>
          <a:p>
            <a:r>
              <a:rPr lang="en-US">
                <a:solidFill>
                  <a:schemeClr val="accent1"/>
                </a:solidFill>
              </a:rPr>
              <a:t>Name for the approach analyses</a:t>
            </a:r>
          </a:p>
        </p:txBody>
      </p:sp>
      <p:sp>
        <p:nvSpPr>
          <p:cNvPr id="20" name="Rectangle 19">
            <a:extLst>
              <a:ext uri="{FF2B5EF4-FFF2-40B4-BE49-F238E27FC236}">
                <a16:creationId xmlns:a16="http://schemas.microsoft.com/office/drawing/2014/main" id="{CAA2868F-B842-4CF1-91C5-8FCC97B2BFC8}"/>
              </a:ext>
            </a:extLst>
          </p:cNvPr>
          <p:cNvSpPr/>
          <p:nvPr/>
        </p:nvSpPr>
        <p:spPr>
          <a:xfrm>
            <a:off x="304800" y="2396417"/>
            <a:ext cx="3352800" cy="34614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0D6F7A5F-35C1-49A8-9697-8C54596B7052}"/>
              </a:ext>
            </a:extLst>
          </p:cNvPr>
          <p:cNvSpPr/>
          <p:nvPr/>
        </p:nvSpPr>
        <p:spPr>
          <a:xfrm>
            <a:off x="308906" y="2742564"/>
            <a:ext cx="1296769" cy="34614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55FF605B-CC2A-44DA-9BDA-E5FA30750D0A}"/>
              </a:ext>
            </a:extLst>
          </p:cNvPr>
          <p:cNvSpPr txBox="1"/>
          <p:nvPr/>
        </p:nvSpPr>
        <p:spPr>
          <a:xfrm>
            <a:off x="1568311" y="2721203"/>
            <a:ext cx="4915128" cy="369332"/>
          </a:xfrm>
          <a:prstGeom prst="rect">
            <a:avLst/>
          </a:prstGeom>
          <a:noFill/>
        </p:spPr>
        <p:txBody>
          <a:bodyPr wrap="none" rtlCol="0">
            <a:spAutoFit/>
          </a:bodyPr>
          <a:lstStyle/>
          <a:p>
            <a:r>
              <a:rPr lang="pt-BR" dirty="0" err="1">
                <a:solidFill>
                  <a:schemeClr val="accent1"/>
                </a:solidFill>
              </a:rPr>
              <a:t>Add</a:t>
            </a:r>
            <a:r>
              <a:rPr lang="pt-BR" dirty="0">
                <a:solidFill>
                  <a:schemeClr val="accent1"/>
                </a:solidFill>
              </a:rPr>
              <a:t> </a:t>
            </a:r>
            <a:r>
              <a:rPr lang="en-US" dirty="0">
                <a:solidFill>
                  <a:schemeClr val="accent1"/>
                </a:solidFill>
              </a:rPr>
              <a:t>\cite{</a:t>
            </a:r>
            <a:r>
              <a:rPr lang="en-US" dirty="0" err="1">
                <a:solidFill>
                  <a:schemeClr val="accent1"/>
                </a:solidFill>
              </a:rPr>
              <a:t>varnames</a:t>
            </a:r>
            <a:r>
              <a:rPr lang="en-US" dirty="0">
                <a:solidFill>
                  <a:schemeClr val="accent1"/>
                </a:solidFill>
              </a:rPr>
              <a:t>} when it uses </a:t>
            </a:r>
            <a:r>
              <a:rPr lang="en-US" dirty="0" err="1">
                <a:solidFill>
                  <a:schemeClr val="accent1"/>
                </a:solidFill>
              </a:rPr>
              <a:t>approach_name</a:t>
            </a:r>
            <a:endParaRPr lang="pt-BR" dirty="0">
              <a:solidFill>
                <a:schemeClr val="accent1"/>
              </a:solidFill>
            </a:endParaRPr>
          </a:p>
        </p:txBody>
      </p:sp>
    </p:spTree>
    <p:extLst>
      <p:ext uri="{BB962C8B-B14F-4D97-AF65-F5344CB8AC3E}">
        <p14:creationId xmlns:p14="http://schemas.microsoft.com/office/powerpoint/2010/main" val="23214886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Other Annotation Types</a:t>
            </a:r>
          </a:p>
        </p:txBody>
      </p:sp>
      <p:sp>
        <p:nvSpPr>
          <p:cNvPr id="4" name="Date Placeholder 3"/>
          <p:cNvSpPr>
            <a:spLocks noGrp="1"/>
          </p:cNvSpPr>
          <p:nvPr>
            <p:ph type="dt" sz="half" idx="10"/>
          </p:nvPr>
        </p:nvSpPr>
        <p:spPr/>
        <p:txBody>
          <a:bodyPr/>
          <a:lstStyle/>
          <a:p>
            <a:r>
              <a:rPr lang="en-US"/>
              <a:t>João Felipe Pimentel</a:t>
            </a:r>
            <a:endParaRPr lang="pt-BR" dirty="0"/>
          </a:p>
        </p:txBody>
      </p:sp>
      <p:sp>
        <p:nvSpPr>
          <p:cNvPr id="5" name="Footer Placeholder 4"/>
          <p:cNvSpPr>
            <a:spLocks noGrp="1"/>
          </p:cNvSpPr>
          <p:nvPr>
            <p:ph type="ftr" sz="quarter" idx="11"/>
          </p:nvPr>
        </p:nvSpPr>
        <p:spPr/>
        <p:txBody>
          <a:bodyPr/>
          <a:lstStyle/>
          <a:p>
            <a:r>
              <a:rPr lang="en-US"/>
              <a:t>Ferramenta de Snowballing</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7</a:t>
            </a:fld>
            <a:endParaRPr lang="pt-BR"/>
          </a:p>
        </p:txBody>
      </p:sp>
      <p:cxnSp>
        <p:nvCxnSpPr>
          <p:cNvPr id="11" name="Straight Arrow Connector 10">
            <a:extLst>
              <a:ext uri="{FF2B5EF4-FFF2-40B4-BE49-F238E27FC236}">
                <a16:creationId xmlns:a16="http://schemas.microsoft.com/office/drawing/2014/main" id="{C361D0CE-02B3-4669-A0DF-DC2B60B51069}"/>
              </a:ext>
            </a:extLst>
          </p:cNvPr>
          <p:cNvCxnSpPr>
            <a:cxnSpLocks/>
          </p:cNvCxnSpPr>
          <p:nvPr/>
        </p:nvCxnSpPr>
        <p:spPr>
          <a:xfrm>
            <a:off x="419100" y="5334000"/>
            <a:ext cx="8305800" cy="0"/>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C38A8F0D-AC6A-49CC-A593-1941E044E109}"/>
              </a:ext>
            </a:extLst>
          </p:cNvPr>
          <p:cNvSpPr/>
          <p:nvPr/>
        </p:nvSpPr>
        <p:spPr>
          <a:xfrm>
            <a:off x="4619672" y="3654470"/>
            <a:ext cx="1679530" cy="1679530"/>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a:t>A3</a:t>
            </a:r>
            <a:endParaRPr lang="en-US" dirty="0"/>
          </a:p>
        </p:txBody>
      </p:sp>
      <p:sp>
        <p:nvSpPr>
          <p:cNvPr id="13" name="TextBox 12">
            <a:extLst>
              <a:ext uri="{FF2B5EF4-FFF2-40B4-BE49-F238E27FC236}">
                <a16:creationId xmlns:a16="http://schemas.microsoft.com/office/drawing/2014/main" id="{0CEE5D08-EC1A-46C8-8A9A-257A785085C6}"/>
              </a:ext>
            </a:extLst>
          </p:cNvPr>
          <p:cNvSpPr txBox="1"/>
          <p:nvPr/>
        </p:nvSpPr>
        <p:spPr>
          <a:xfrm>
            <a:off x="5238750" y="4572000"/>
            <a:ext cx="434734" cy="369332"/>
          </a:xfrm>
          <a:prstGeom prst="rect">
            <a:avLst/>
          </a:prstGeom>
          <a:noFill/>
        </p:spPr>
        <p:txBody>
          <a:bodyPr wrap="none" rtlCol="0">
            <a:spAutoFit/>
          </a:bodyPr>
          <a:lstStyle/>
          <a:p>
            <a:r>
              <a:rPr lang="pt-BR" dirty="0">
                <a:solidFill>
                  <a:schemeClr val="accent3">
                    <a:lumMod val="75000"/>
                  </a:schemeClr>
                </a:solidFill>
              </a:rPr>
              <a:t>A5</a:t>
            </a:r>
            <a:endParaRPr lang="en-US" dirty="0">
              <a:solidFill>
                <a:schemeClr val="accent3">
                  <a:lumMod val="75000"/>
                </a:schemeClr>
              </a:solidFill>
            </a:endParaRPr>
          </a:p>
        </p:txBody>
      </p:sp>
      <p:sp>
        <p:nvSpPr>
          <p:cNvPr id="18" name="TextBox 17">
            <a:extLst>
              <a:ext uri="{FF2B5EF4-FFF2-40B4-BE49-F238E27FC236}">
                <a16:creationId xmlns:a16="http://schemas.microsoft.com/office/drawing/2014/main" id="{D27FED20-7904-46AB-8D91-CE07D7D710FB}"/>
              </a:ext>
            </a:extLst>
          </p:cNvPr>
          <p:cNvSpPr txBox="1"/>
          <p:nvPr/>
        </p:nvSpPr>
        <p:spPr>
          <a:xfrm>
            <a:off x="5242983" y="4043528"/>
            <a:ext cx="441146" cy="369332"/>
          </a:xfrm>
          <a:prstGeom prst="rect">
            <a:avLst/>
          </a:prstGeom>
          <a:noFill/>
        </p:spPr>
        <p:txBody>
          <a:bodyPr wrap="none" rtlCol="0">
            <a:spAutoFit/>
          </a:bodyPr>
          <a:lstStyle/>
          <a:p>
            <a:r>
              <a:rPr lang="pt-BR" b="1" dirty="0"/>
              <a:t>A1</a:t>
            </a:r>
            <a:endParaRPr lang="en-US" b="1" dirty="0"/>
          </a:p>
        </p:txBody>
      </p:sp>
      <p:sp>
        <p:nvSpPr>
          <p:cNvPr id="15" name="Arrow: Curved Down 14">
            <a:extLst>
              <a:ext uri="{FF2B5EF4-FFF2-40B4-BE49-F238E27FC236}">
                <a16:creationId xmlns:a16="http://schemas.microsoft.com/office/drawing/2014/main" id="{341986FF-1C72-4478-9534-E627EF017C64}"/>
              </a:ext>
            </a:extLst>
          </p:cNvPr>
          <p:cNvSpPr/>
          <p:nvPr/>
        </p:nvSpPr>
        <p:spPr>
          <a:xfrm>
            <a:off x="4267200" y="3481287"/>
            <a:ext cx="2409175" cy="734652"/>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0" name="TextBox 19">
            <a:extLst>
              <a:ext uri="{FF2B5EF4-FFF2-40B4-BE49-F238E27FC236}">
                <a16:creationId xmlns:a16="http://schemas.microsoft.com/office/drawing/2014/main" id="{7E7A5BBF-5FA9-4727-9D1D-8C725CB769DD}"/>
              </a:ext>
            </a:extLst>
          </p:cNvPr>
          <p:cNvSpPr txBox="1"/>
          <p:nvPr/>
        </p:nvSpPr>
        <p:spPr>
          <a:xfrm>
            <a:off x="3475567" y="5318518"/>
            <a:ext cx="434734" cy="369332"/>
          </a:xfrm>
          <a:prstGeom prst="rect">
            <a:avLst/>
          </a:prstGeom>
          <a:noFill/>
        </p:spPr>
        <p:txBody>
          <a:bodyPr wrap="none" rtlCol="0">
            <a:spAutoFit/>
          </a:bodyPr>
          <a:lstStyle/>
          <a:p>
            <a:r>
              <a:rPr lang="pt-BR" dirty="0">
                <a:solidFill>
                  <a:srgbClr val="C00000"/>
                </a:solidFill>
              </a:rPr>
              <a:t>A2</a:t>
            </a:r>
            <a:endParaRPr lang="en-US" dirty="0">
              <a:solidFill>
                <a:srgbClr val="C00000"/>
              </a:solidFill>
            </a:endParaRPr>
          </a:p>
        </p:txBody>
      </p:sp>
      <p:sp>
        <p:nvSpPr>
          <p:cNvPr id="21" name="TextBox 20">
            <a:extLst>
              <a:ext uri="{FF2B5EF4-FFF2-40B4-BE49-F238E27FC236}">
                <a16:creationId xmlns:a16="http://schemas.microsoft.com/office/drawing/2014/main" id="{12CEF5CE-6F0B-445D-B499-72BB1FA316D9}"/>
              </a:ext>
            </a:extLst>
          </p:cNvPr>
          <p:cNvSpPr txBox="1"/>
          <p:nvPr/>
        </p:nvSpPr>
        <p:spPr>
          <a:xfrm>
            <a:off x="5241721" y="5318518"/>
            <a:ext cx="434734" cy="369332"/>
          </a:xfrm>
          <a:prstGeom prst="rect">
            <a:avLst/>
          </a:prstGeom>
          <a:noFill/>
        </p:spPr>
        <p:txBody>
          <a:bodyPr wrap="none" rtlCol="0">
            <a:spAutoFit/>
          </a:bodyPr>
          <a:lstStyle/>
          <a:p>
            <a:r>
              <a:rPr lang="pt-BR" dirty="0">
                <a:solidFill>
                  <a:srgbClr val="C00000"/>
                </a:solidFill>
              </a:rPr>
              <a:t>A6</a:t>
            </a:r>
            <a:endParaRPr lang="en-US" dirty="0">
              <a:solidFill>
                <a:srgbClr val="C00000"/>
              </a:solidFill>
            </a:endParaRPr>
          </a:p>
        </p:txBody>
      </p:sp>
      <p:sp>
        <p:nvSpPr>
          <p:cNvPr id="16" name="TextBox 15">
            <a:extLst>
              <a:ext uri="{FF2B5EF4-FFF2-40B4-BE49-F238E27FC236}">
                <a16:creationId xmlns:a16="http://schemas.microsoft.com/office/drawing/2014/main" id="{8412A1E4-38B2-47B7-BF1A-79CA7292C6BE}"/>
              </a:ext>
            </a:extLst>
          </p:cNvPr>
          <p:cNvSpPr txBox="1"/>
          <p:nvPr/>
        </p:nvSpPr>
        <p:spPr>
          <a:xfrm>
            <a:off x="4778339" y="2822701"/>
            <a:ext cx="3879588" cy="461665"/>
          </a:xfrm>
          <a:prstGeom prst="rect">
            <a:avLst/>
          </a:prstGeom>
          <a:noFill/>
        </p:spPr>
        <p:txBody>
          <a:bodyPr wrap="none" rtlCol="0">
            <a:spAutoFit/>
          </a:bodyPr>
          <a:lstStyle/>
          <a:p>
            <a:r>
              <a:rPr lang="en-US" sz="2400" dirty="0"/>
              <a:t>“I finished A1 on 2019-04-02”</a:t>
            </a:r>
          </a:p>
        </p:txBody>
      </p:sp>
      <p:sp>
        <p:nvSpPr>
          <p:cNvPr id="17" name="TextBox 16">
            <a:extLst>
              <a:ext uri="{FF2B5EF4-FFF2-40B4-BE49-F238E27FC236}">
                <a16:creationId xmlns:a16="http://schemas.microsoft.com/office/drawing/2014/main" id="{58524A4C-628F-4B27-B385-AB428211FC58}"/>
              </a:ext>
            </a:extLst>
          </p:cNvPr>
          <p:cNvSpPr txBox="1"/>
          <p:nvPr/>
        </p:nvSpPr>
        <p:spPr>
          <a:xfrm>
            <a:off x="216834" y="4446478"/>
            <a:ext cx="4382354" cy="830997"/>
          </a:xfrm>
          <a:prstGeom prst="rect">
            <a:avLst/>
          </a:prstGeom>
          <a:noFill/>
        </p:spPr>
        <p:txBody>
          <a:bodyPr wrap="none" rtlCol="0">
            <a:spAutoFit/>
          </a:bodyPr>
          <a:lstStyle/>
          <a:p>
            <a:r>
              <a:rPr lang="en-US" sz="2400" dirty="0"/>
              <a:t>“A5 may not be too related. I will</a:t>
            </a:r>
          </a:p>
          <a:p>
            <a:r>
              <a:rPr lang="en-US" sz="2400" dirty="0"/>
              <a:t>leave it marked for reevaluation”</a:t>
            </a:r>
          </a:p>
        </p:txBody>
      </p:sp>
    </p:spTree>
    <p:extLst>
      <p:ext uri="{BB962C8B-B14F-4D97-AF65-F5344CB8AC3E}">
        <p14:creationId xmlns:p14="http://schemas.microsoft.com/office/powerpoint/2010/main" val="265446764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7E1E1-C37F-4404-B56A-D7E9BC76AF46}"/>
              </a:ext>
            </a:extLst>
          </p:cNvPr>
          <p:cNvSpPr>
            <a:spLocks noGrp="1"/>
          </p:cNvSpPr>
          <p:nvPr>
            <p:ph type="title"/>
          </p:nvPr>
        </p:nvSpPr>
        <p:spPr/>
        <p:txBody>
          <a:bodyPr/>
          <a:lstStyle/>
          <a:p>
            <a:r>
              <a:rPr lang="en-US" noProof="0" dirty="0"/>
              <a:t>noworkflow.py </a:t>
            </a:r>
            <a:r>
              <a:rPr lang="en-US" dirty="0"/>
              <a:t>Source Code</a:t>
            </a:r>
            <a:endParaRPr lang="en-US" noProof="0" dirty="0"/>
          </a:p>
        </p:txBody>
      </p:sp>
      <p:sp>
        <p:nvSpPr>
          <p:cNvPr id="4" name="Date Placeholder 3">
            <a:extLst>
              <a:ext uri="{FF2B5EF4-FFF2-40B4-BE49-F238E27FC236}">
                <a16:creationId xmlns:a16="http://schemas.microsoft.com/office/drawing/2014/main" id="{3BDDF34D-2A86-4D0F-BED6-9F7822C5C3F2}"/>
              </a:ext>
            </a:extLst>
          </p:cNvPr>
          <p:cNvSpPr>
            <a:spLocks noGrp="1"/>
          </p:cNvSpPr>
          <p:nvPr>
            <p:ph type="dt" sz="half" idx="10"/>
          </p:nvPr>
        </p:nvSpPr>
        <p:spPr/>
        <p:txBody>
          <a:bodyPr/>
          <a:lstStyle/>
          <a:p>
            <a:r>
              <a:rPr lang="en-US"/>
              <a:t>João Felipe Pimentel</a:t>
            </a:r>
            <a:endParaRPr lang="pt-BR" dirty="0"/>
          </a:p>
        </p:txBody>
      </p:sp>
      <p:sp>
        <p:nvSpPr>
          <p:cNvPr id="5" name="Footer Placeholder 4">
            <a:extLst>
              <a:ext uri="{FF2B5EF4-FFF2-40B4-BE49-F238E27FC236}">
                <a16:creationId xmlns:a16="http://schemas.microsoft.com/office/drawing/2014/main" id="{D6532A75-50EF-4E36-B367-85B382A3C661}"/>
              </a:ext>
            </a:extLst>
          </p:cNvPr>
          <p:cNvSpPr>
            <a:spLocks noGrp="1"/>
          </p:cNvSpPr>
          <p:nvPr>
            <p:ph type="ftr" sz="quarter" idx="11"/>
          </p:nvPr>
        </p:nvSpPr>
        <p:spPr/>
        <p:txBody>
          <a:bodyPr/>
          <a:lstStyle/>
          <a:p>
            <a:r>
              <a:rPr lang="en-US"/>
              <a:t>Ferramenta de Snowballing</a:t>
            </a:r>
            <a:endParaRPr lang="pt-BR" dirty="0"/>
          </a:p>
        </p:txBody>
      </p:sp>
      <p:sp>
        <p:nvSpPr>
          <p:cNvPr id="6" name="Slide Number Placeholder 5">
            <a:extLst>
              <a:ext uri="{FF2B5EF4-FFF2-40B4-BE49-F238E27FC236}">
                <a16:creationId xmlns:a16="http://schemas.microsoft.com/office/drawing/2014/main" id="{929DE072-50F5-4262-A923-98D7A7CBF6E6}"/>
              </a:ext>
            </a:extLst>
          </p:cNvPr>
          <p:cNvSpPr>
            <a:spLocks noGrp="1"/>
          </p:cNvSpPr>
          <p:nvPr>
            <p:ph type="sldNum" sz="quarter" idx="12"/>
          </p:nvPr>
        </p:nvSpPr>
        <p:spPr/>
        <p:txBody>
          <a:bodyPr/>
          <a:lstStyle/>
          <a:p>
            <a:fld id="{0AAA623A-5D3C-471A-939B-3DC944CAB218}" type="slidenum">
              <a:rPr lang="pt-BR" smtClean="0"/>
              <a:pPr/>
              <a:t>70</a:t>
            </a:fld>
            <a:endParaRPr lang="pt-BR"/>
          </a:p>
        </p:txBody>
      </p:sp>
      <p:sp>
        <p:nvSpPr>
          <p:cNvPr id="13" name="Content Placeholder 2">
            <a:extLst>
              <a:ext uri="{FF2B5EF4-FFF2-40B4-BE49-F238E27FC236}">
                <a16:creationId xmlns:a16="http://schemas.microsoft.com/office/drawing/2014/main" id="{28E3E7F6-5574-4F61-87AF-40B2B187527B}"/>
              </a:ext>
            </a:extLst>
          </p:cNvPr>
          <p:cNvSpPr>
            <a:spLocks noGrp="1"/>
          </p:cNvSpPr>
          <p:nvPr>
            <p:ph idx="1"/>
          </p:nvPr>
        </p:nvSpPr>
        <p:spPr>
          <a:xfrm>
            <a:off x="76200" y="1447801"/>
            <a:ext cx="8991600" cy="5045098"/>
          </a:xfrm>
        </p:spPr>
        <p:txBody>
          <a:bodyPr>
            <a:normAutofit fontScale="92500" lnSpcReduction="10000"/>
          </a:bodyPr>
          <a:lstStyle/>
          <a:p>
            <a:pPr marL="0" indent="0">
              <a:buNone/>
            </a:pPr>
            <a:r>
              <a:rPr lang="en-US" sz="2000" dirty="0"/>
              <a:t>approach = Group(</a:t>
            </a:r>
          </a:p>
          <a:p>
            <a:pPr marL="0" indent="0">
              <a:buNone/>
            </a:pPr>
            <a:r>
              <a:rPr lang="en-US" sz="2000" dirty="0"/>
              <a:t>    murta2014a, pimentel2015a, pimentel2016a, pimentel2017a, </a:t>
            </a:r>
          </a:p>
          <a:p>
            <a:pPr marL="0" indent="0">
              <a:buNone/>
            </a:pPr>
            <a:r>
              <a:rPr lang="en-US" sz="2000" dirty="0"/>
              <a:t>    display="no  Work  flow",</a:t>
            </a:r>
          </a:p>
          <a:p>
            <a:pPr marL="0" indent="0">
              <a:buNone/>
            </a:pPr>
            <a:r>
              <a:rPr lang="en-US" sz="2000" dirty="0"/>
              <a:t>    </a:t>
            </a:r>
            <a:r>
              <a:rPr lang="en-US" sz="2000" dirty="0" err="1"/>
              <a:t>approach_name</a:t>
            </a:r>
            <a:r>
              <a:rPr lang="en-US" sz="2000" dirty="0"/>
              <a:t>="</a:t>
            </a:r>
            <a:r>
              <a:rPr lang="en-US" sz="2000" dirty="0" err="1"/>
              <a:t>noWorkflow</a:t>
            </a:r>
            <a:r>
              <a:rPr lang="en-US" sz="2000" dirty="0"/>
              <a:t>",</a:t>
            </a:r>
          </a:p>
          <a:p>
            <a:pPr marL="0" indent="0">
              <a:buNone/>
            </a:pPr>
            <a:r>
              <a:rPr lang="en-US" sz="2000" dirty="0"/>
              <a:t>    _cite=False,</a:t>
            </a:r>
          </a:p>
          <a:p>
            <a:pPr marL="0" indent="0">
              <a:buNone/>
            </a:pPr>
            <a:r>
              <a:rPr lang="en-US" sz="2000" dirty="0"/>
              <a:t>    _meta=[</a:t>
            </a:r>
            <a:r>
              <a:rPr lang="en-US" sz="2000" dirty="0" err="1"/>
              <a:t>dict</a:t>
            </a:r>
            <a:r>
              <a:rPr lang="en-US" sz="2000" dirty="0"/>
              <a:t>(</a:t>
            </a:r>
          </a:p>
          <a:p>
            <a:pPr marL="0" indent="0">
              <a:buNone/>
            </a:pPr>
            <a:r>
              <a:rPr lang="en-US" sz="2000" dirty="0"/>
              <a:t>        target=PYTHON,</a:t>
            </a:r>
          </a:p>
          <a:p>
            <a:pPr marL="0" indent="0">
              <a:buNone/>
            </a:pPr>
            <a:r>
              <a:rPr lang="en-US" sz="2000" dirty="0"/>
              <a:t>    )],</a:t>
            </a:r>
          </a:p>
          <a:p>
            <a:pPr marL="0" indent="0">
              <a:buNone/>
            </a:pPr>
            <a:r>
              <a:rPr lang="en-US" sz="2000" dirty="0"/>
              <a:t>    _about="""</a:t>
            </a:r>
          </a:p>
          <a:p>
            <a:pPr marL="0" indent="0">
              <a:buNone/>
            </a:pPr>
            <a:r>
              <a:rPr lang="en-US" sz="2000" dirty="0"/>
              <a:t>        &lt;p&gt;</a:t>
            </a:r>
          </a:p>
          <a:p>
            <a:pPr marL="0" indent="0">
              <a:buNone/>
            </a:pPr>
            <a:r>
              <a:rPr lang="en-US" sz="2000" dirty="0"/>
              <a:t>            </a:t>
            </a:r>
            <a:r>
              <a:rPr lang="en-US" sz="2000" dirty="0" err="1"/>
              <a:t>noWorkflow</a:t>
            </a:r>
            <a:r>
              <a:rPr lang="en-US" sz="2000" dirty="0"/>
              <a:t> (&lt;a </a:t>
            </a:r>
            <a:r>
              <a:rPr lang="en-US" sz="2000" dirty="0" err="1"/>
              <a:t>href</a:t>
            </a:r>
            <a:r>
              <a:rPr lang="en-US" sz="2000" dirty="0"/>
              <a:t>="#murta2014a" class="reference"&gt;murta2014a&lt;/a&gt;; &lt;a </a:t>
            </a:r>
            <a:r>
              <a:rPr lang="en-US" sz="2000" dirty="0" err="1"/>
              <a:t>href</a:t>
            </a:r>
            <a:r>
              <a:rPr lang="en-US" sz="2000" dirty="0"/>
              <a:t>="#pimentel2015a" class="reference"&gt;pimentel2015a&lt;/a&gt;) captures provenance from Python scripts.</a:t>
            </a:r>
          </a:p>
          <a:p>
            <a:pPr marL="0" indent="0">
              <a:buNone/>
            </a:pPr>
            <a:r>
              <a:rPr lang="en-US" sz="2000" dirty="0"/>
              <a:t>        &lt;/p&gt;</a:t>
            </a:r>
          </a:p>
          <a:p>
            <a:pPr marL="0" indent="0">
              <a:buNone/>
            </a:pPr>
            <a:r>
              <a:rPr lang="en-US" sz="2000" dirty="0"/>
              <a:t>    """,</a:t>
            </a:r>
          </a:p>
          <a:p>
            <a:pPr marL="0" indent="0">
              <a:buNone/>
            </a:pPr>
            <a:r>
              <a:rPr lang="en-US" sz="2000" dirty="0"/>
              <a:t>)</a:t>
            </a:r>
          </a:p>
        </p:txBody>
      </p:sp>
      <p:sp>
        <p:nvSpPr>
          <p:cNvPr id="23" name="Rectangle 22">
            <a:extLst>
              <a:ext uri="{FF2B5EF4-FFF2-40B4-BE49-F238E27FC236}">
                <a16:creationId xmlns:a16="http://schemas.microsoft.com/office/drawing/2014/main" id="{E96FB089-F2EE-4EC8-B35D-DEA9147709CC}"/>
              </a:ext>
            </a:extLst>
          </p:cNvPr>
          <p:cNvSpPr/>
          <p:nvPr/>
        </p:nvSpPr>
        <p:spPr>
          <a:xfrm>
            <a:off x="88976" y="3083236"/>
            <a:ext cx="2197024" cy="94988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E8D144E6-0A64-409F-A361-957BD583F7AC}"/>
              </a:ext>
            </a:extLst>
          </p:cNvPr>
          <p:cNvSpPr txBox="1"/>
          <p:nvPr/>
        </p:nvSpPr>
        <p:spPr>
          <a:xfrm>
            <a:off x="2313377" y="3334746"/>
            <a:ext cx="2264723" cy="369332"/>
          </a:xfrm>
          <a:prstGeom prst="rect">
            <a:avLst/>
          </a:prstGeom>
          <a:noFill/>
        </p:spPr>
        <p:txBody>
          <a:bodyPr wrap="none" rtlCol="0">
            <a:spAutoFit/>
          </a:bodyPr>
          <a:lstStyle/>
          <a:p>
            <a:r>
              <a:rPr lang="pt-BR" dirty="0">
                <a:solidFill>
                  <a:schemeClr val="accent1"/>
                </a:solidFill>
              </a:rPr>
              <a:t>Approach </a:t>
            </a:r>
            <a:r>
              <a:rPr lang="en-US" dirty="0">
                <a:solidFill>
                  <a:schemeClr val="accent1"/>
                </a:solidFill>
              </a:rPr>
              <a:t>annotations</a:t>
            </a:r>
          </a:p>
        </p:txBody>
      </p:sp>
      <p:sp>
        <p:nvSpPr>
          <p:cNvPr id="25" name="Rectangle 24">
            <a:extLst>
              <a:ext uri="{FF2B5EF4-FFF2-40B4-BE49-F238E27FC236}">
                <a16:creationId xmlns:a16="http://schemas.microsoft.com/office/drawing/2014/main" id="{1D5C149D-9E79-4220-A8DC-D8877C58179E}"/>
              </a:ext>
            </a:extLst>
          </p:cNvPr>
          <p:cNvSpPr/>
          <p:nvPr/>
        </p:nvSpPr>
        <p:spPr>
          <a:xfrm>
            <a:off x="88976" y="4034259"/>
            <a:ext cx="8674024" cy="209351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EDF13FE4-7B4F-4239-8ECA-245CB20048C1}"/>
              </a:ext>
            </a:extLst>
          </p:cNvPr>
          <p:cNvSpPr txBox="1"/>
          <p:nvPr/>
        </p:nvSpPr>
        <p:spPr>
          <a:xfrm>
            <a:off x="5008154" y="4079580"/>
            <a:ext cx="3409267" cy="369332"/>
          </a:xfrm>
          <a:prstGeom prst="rect">
            <a:avLst/>
          </a:prstGeom>
          <a:noFill/>
        </p:spPr>
        <p:txBody>
          <a:bodyPr wrap="none" rtlCol="0">
            <a:spAutoFit/>
          </a:bodyPr>
          <a:lstStyle/>
          <a:p>
            <a:r>
              <a:rPr lang="en-US">
                <a:solidFill>
                  <a:schemeClr val="accent1"/>
                </a:solidFill>
              </a:rPr>
              <a:t>HTML to be exported by notebook</a:t>
            </a:r>
          </a:p>
        </p:txBody>
      </p:sp>
    </p:spTree>
    <p:extLst>
      <p:ext uri="{BB962C8B-B14F-4D97-AF65-F5344CB8AC3E}">
        <p14:creationId xmlns:p14="http://schemas.microsoft.com/office/powerpoint/2010/main" val="344190919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23B612B-D35D-4DFD-B933-FA2AABCA2B9F}"/>
              </a:ext>
            </a:extLst>
          </p:cNvPr>
          <p:cNvSpPr>
            <a:spLocks noGrp="1"/>
          </p:cNvSpPr>
          <p:nvPr>
            <p:ph type="title"/>
          </p:nvPr>
        </p:nvSpPr>
        <p:spPr/>
        <p:txBody>
          <a:bodyPr/>
          <a:lstStyle/>
          <a:p>
            <a:r>
              <a:rPr lang="en-US" noProof="0" dirty="0"/>
              <a:t>Library 1/2</a:t>
            </a:r>
          </a:p>
        </p:txBody>
      </p:sp>
      <p:sp>
        <p:nvSpPr>
          <p:cNvPr id="9" name="Content Placeholder 8">
            <a:extLst>
              <a:ext uri="{FF2B5EF4-FFF2-40B4-BE49-F238E27FC236}">
                <a16:creationId xmlns:a16="http://schemas.microsoft.com/office/drawing/2014/main" id="{F23CA9EF-2BBE-4DBD-9123-B9A6FA808E1E}"/>
              </a:ext>
            </a:extLst>
          </p:cNvPr>
          <p:cNvSpPr>
            <a:spLocks noGrp="1"/>
          </p:cNvSpPr>
          <p:nvPr>
            <p:ph sz="half" idx="1"/>
          </p:nvPr>
        </p:nvSpPr>
        <p:spPr/>
        <p:txBody>
          <a:bodyPr>
            <a:normAutofit fontScale="70000" lnSpcReduction="20000"/>
          </a:bodyPr>
          <a:lstStyle/>
          <a:p>
            <a:r>
              <a:rPr lang="en-US" noProof="0" dirty="0"/>
              <a:t>approaches</a:t>
            </a:r>
          </a:p>
          <a:p>
            <a:pPr lvl="1"/>
            <a:r>
              <a:rPr lang="en-US" b="1" noProof="0" dirty="0"/>
              <a:t>Approach analysis functions</a:t>
            </a:r>
          </a:p>
          <a:p>
            <a:pPr lvl="1"/>
            <a:r>
              <a:rPr lang="en-US" noProof="0" dirty="0"/>
              <a:t>Group, </a:t>
            </a:r>
            <a:r>
              <a:rPr lang="en-US" noProof="0" dirty="0" err="1"/>
              <a:t>GroupUnrelated</a:t>
            </a:r>
            <a:r>
              <a:rPr lang="en-US" noProof="0" dirty="0"/>
              <a:t>, Item</a:t>
            </a:r>
          </a:p>
          <a:p>
            <a:pPr lvl="1"/>
            <a:r>
              <a:rPr lang="en-US" noProof="0" dirty="0" err="1"/>
              <a:t>get_approaches</a:t>
            </a:r>
            <a:r>
              <a:rPr lang="en-US" noProof="0" dirty="0"/>
              <a:t>, name, </a:t>
            </a:r>
            <a:r>
              <a:rPr lang="en-US" noProof="0" dirty="0" err="1"/>
              <a:t>wcite</a:t>
            </a:r>
            <a:r>
              <a:rPr lang="en-US" noProof="0" dirty="0"/>
              <a:t>, </a:t>
            </a:r>
            <a:r>
              <a:rPr lang="en-US" noProof="0" dirty="0" err="1"/>
              <a:t>wlatex_name</a:t>
            </a:r>
            <a:r>
              <a:rPr lang="en-US" noProof="0" dirty="0"/>
              <a:t>, </a:t>
            </a:r>
            <a:r>
              <a:rPr lang="en-US" noProof="0" dirty="0" err="1"/>
              <a:t>wcitea</a:t>
            </a:r>
            <a:endParaRPr lang="en-US" noProof="0" dirty="0"/>
          </a:p>
          <a:p>
            <a:r>
              <a:rPr lang="en-US" noProof="0" dirty="0" err="1"/>
              <a:t>dbindex</a:t>
            </a:r>
            <a:endParaRPr lang="en-US" noProof="0" dirty="0"/>
          </a:p>
          <a:p>
            <a:pPr lvl="1"/>
            <a:r>
              <a:rPr lang="en-US" b="1" noProof="0" dirty="0"/>
              <a:t>Functions that indicate where are </a:t>
            </a:r>
            <a:r>
              <a:rPr lang="en-US" b="1" dirty="0"/>
              <a:t>each date in the</a:t>
            </a:r>
            <a:r>
              <a:rPr lang="en-US" b="1" noProof="0" dirty="0"/>
              <a:t> “DB”</a:t>
            </a:r>
          </a:p>
          <a:p>
            <a:pPr lvl="1"/>
            <a:r>
              <a:rPr lang="en-US" noProof="0" dirty="0" err="1"/>
              <a:t>citation_file</a:t>
            </a:r>
            <a:r>
              <a:rPr lang="en-US" noProof="0" dirty="0"/>
              <a:t>, </a:t>
            </a:r>
            <a:r>
              <a:rPr lang="en-US" noProof="0" dirty="0" err="1"/>
              <a:t>year_file</a:t>
            </a:r>
            <a:r>
              <a:rPr lang="en-US" noProof="0" dirty="0"/>
              <a:t>, </a:t>
            </a:r>
            <a:r>
              <a:rPr lang="en-US" noProof="0" dirty="0" err="1"/>
              <a:t>places_file</a:t>
            </a:r>
            <a:r>
              <a:rPr lang="en-US" noProof="0" dirty="0"/>
              <a:t>, </a:t>
            </a:r>
            <a:r>
              <a:rPr lang="en-US" noProof="0" dirty="0" err="1"/>
              <a:t>this_file</a:t>
            </a:r>
            <a:r>
              <a:rPr lang="en-US" noProof="0" dirty="0"/>
              <a:t>, </a:t>
            </a:r>
            <a:r>
              <a:rPr lang="en-US" noProof="0" dirty="0" err="1"/>
              <a:t>parse_varname</a:t>
            </a:r>
            <a:endParaRPr lang="en-US" noProof="0" dirty="0"/>
          </a:p>
          <a:p>
            <a:r>
              <a:rPr lang="en-US" noProof="0" dirty="0" err="1"/>
              <a:t>dbmanager</a:t>
            </a:r>
            <a:endParaRPr lang="en-US" noProof="0" dirty="0"/>
          </a:p>
          <a:p>
            <a:pPr lvl="1"/>
            <a:r>
              <a:rPr lang="en-US" b="1" noProof="0" dirty="0"/>
              <a:t>Insert, </a:t>
            </a:r>
            <a:r>
              <a:rPr lang="en-US" b="1" dirty="0"/>
              <a:t>rename, remove papers and citations</a:t>
            </a:r>
            <a:endParaRPr lang="en-US" b="1" noProof="0" dirty="0"/>
          </a:p>
          <a:p>
            <a:pPr lvl="1"/>
            <a:r>
              <a:rPr lang="en-US" noProof="0" dirty="0" err="1"/>
              <a:t>rename_citation</a:t>
            </a:r>
            <a:r>
              <a:rPr lang="en-US" noProof="0" dirty="0"/>
              <a:t>, </a:t>
            </a:r>
            <a:r>
              <a:rPr lang="en-US" noProof="0" dirty="0" err="1"/>
              <a:t>insert_citation</a:t>
            </a:r>
            <a:r>
              <a:rPr lang="en-US" noProof="0" dirty="0"/>
              <a:t>, </a:t>
            </a:r>
            <a:r>
              <a:rPr lang="en-US" noProof="0" dirty="0" err="1"/>
              <a:t>remove_source_citation</a:t>
            </a:r>
            <a:r>
              <a:rPr lang="en-US" noProof="0" dirty="0"/>
              <a:t>, </a:t>
            </a:r>
            <a:r>
              <a:rPr lang="en-US" noProof="0" dirty="0" err="1"/>
              <a:t>remove_target_citation</a:t>
            </a:r>
            <a:r>
              <a:rPr lang="en-US" noProof="0" dirty="0"/>
              <a:t>, </a:t>
            </a:r>
            <a:r>
              <a:rPr lang="en-US" noProof="0" dirty="0" err="1"/>
              <a:t>insert_work</a:t>
            </a:r>
            <a:r>
              <a:rPr lang="en-US" noProof="0" dirty="0"/>
              <a:t>, </a:t>
            </a:r>
            <a:r>
              <a:rPr lang="en-US" noProof="0" dirty="0" err="1"/>
              <a:t>rename_work</a:t>
            </a:r>
            <a:r>
              <a:rPr lang="en-US" noProof="0" dirty="0"/>
              <a:t>, </a:t>
            </a:r>
            <a:r>
              <a:rPr lang="en-US" noProof="0" dirty="0" err="1"/>
              <a:t>set_atribute</a:t>
            </a:r>
            <a:r>
              <a:rPr lang="en-US" noProof="0" dirty="0"/>
              <a:t>, insert</a:t>
            </a:r>
          </a:p>
          <a:p>
            <a:pPr lvl="1"/>
            <a:endParaRPr lang="pt-BR" dirty="0"/>
          </a:p>
          <a:p>
            <a:pPr marL="0" indent="0">
              <a:buNone/>
            </a:pPr>
            <a:endParaRPr lang="en-US" dirty="0"/>
          </a:p>
        </p:txBody>
      </p:sp>
      <p:sp>
        <p:nvSpPr>
          <p:cNvPr id="8" name="Text Placeholder 7">
            <a:extLst>
              <a:ext uri="{FF2B5EF4-FFF2-40B4-BE49-F238E27FC236}">
                <a16:creationId xmlns:a16="http://schemas.microsoft.com/office/drawing/2014/main" id="{4FD3EAC8-470D-4499-B2F6-5FB45046F888}"/>
              </a:ext>
            </a:extLst>
          </p:cNvPr>
          <p:cNvSpPr>
            <a:spLocks noGrp="1"/>
          </p:cNvSpPr>
          <p:nvPr>
            <p:ph sz="half" idx="2"/>
          </p:nvPr>
        </p:nvSpPr>
        <p:spPr>
          <a:xfrm>
            <a:off x="4648200" y="1600200"/>
            <a:ext cx="4191000" cy="4800600"/>
          </a:xfrm>
        </p:spPr>
        <p:txBody>
          <a:bodyPr>
            <a:normAutofit fontScale="70000" lnSpcReduction="20000"/>
          </a:bodyPr>
          <a:lstStyle/>
          <a:p>
            <a:r>
              <a:rPr lang="en-US" noProof="0" dirty="0"/>
              <a:t>graph</a:t>
            </a:r>
          </a:p>
          <a:p>
            <a:pPr lvl="1"/>
            <a:r>
              <a:rPr lang="en-US" b="1" dirty="0"/>
              <a:t>Configures and creates citation graph</a:t>
            </a:r>
          </a:p>
          <a:p>
            <a:pPr lvl="1"/>
            <a:r>
              <a:rPr lang="en-US" dirty="0"/>
              <a:t>Graph, </a:t>
            </a:r>
            <a:r>
              <a:rPr lang="en-US" dirty="0" err="1"/>
              <a:t>create_graph</a:t>
            </a:r>
            <a:endParaRPr lang="en-US" dirty="0"/>
          </a:p>
          <a:p>
            <a:r>
              <a:rPr lang="en-US" dirty="0" err="1"/>
              <a:t>jupyter_utils</a:t>
            </a:r>
            <a:endParaRPr lang="en-US" dirty="0"/>
          </a:p>
          <a:p>
            <a:pPr lvl="1"/>
            <a:r>
              <a:rPr lang="en-US" b="1" dirty="0"/>
              <a:t>Buttons and cells for Jupyter</a:t>
            </a:r>
          </a:p>
          <a:p>
            <a:pPr lvl="1"/>
            <a:r>
              <a:rPr lang="en-US" dirty="0" err="1"/>
              <a:t>display_cell</a:t>
            </a:r>
            <a:r>
              <a:rPr lang="en-US" dirty="0"/>
              <a:t>, </a:t>
            </a:r>
            <a:r>
              <a:rPr lang="en-US" dirty="0" err="1"/>
              <a:t>idisplay</a:t>
            </a:r>
            <a:r>
              <a:rPr lang="en-US" dirty="0"/>
              <a:t>, </a:t>
            </a:r>
            <a:r>
              <a:rPr lang="en-US" dirty="0" err="1"/>
              <a:t>new_button</a:t>
            </a:r>
            <a:r>
              <a:rPr lang="en-US" dirty="0"/>
              <a:t>, </a:t>
            </a:r>
            <a:r>
              <a:rPr lang="en-US" dirty="0" err="1"/>
              <a:t>work_button</a:t>
            </a:r>
            <a:endParaRPr lang="en-US" dirty="0"/>
          </a:p>
          <a:p>
            <a:r>
              <a:rPr lang="en-US" dirty="0"/>
              <a:t>models</a:t>
            </a:r>
          </a:p>
          <a:p>
            <a:pPr lvl="1"/>
            <a:r>
              <a:rPr lang="en-US" b="1" dirty="0"/>
              <a:t>Data classes</a:t>
            </a:r>
          </a:p>
          <a:p>
            <a:pPr lvl="1"/>
            <a:r>
              <a:rPr lang="en-US" dirty="0"/>
              <a:t>Place, Work, Site, Email, Citation, Database</a:t>
            </a:r>
          </a:p>
          <a:p>
            <a:r>
              <a:rPr lang="en-US" dirty="0"/>
              <a:t>operations</a:t>
            </a:r>
          </a:p>
          <a:p>
            <a:pPr lvl="1"/>
            <a:r>
              <a:rPr lang="en-US" b="1" dirty="0"/>
              <a:t>Querying and access operations</a:t>
            </a:r>
          </a:p>
          <a:p>
            <a:pPr lvl="1"/>
            <a:r>
              <a:rPr lang="en-US" b="1" dirty="0"/>
              <a:t>reload, </a:t>
            </a:r>
            <a:r>
              <a:rPr lang="en-US" dirty="0" err="1"/>
              <a:t>load_work</a:t>
            </a:r>
            <a:r>
              <a:rPr lang="en-US" dirty="0"/>
              <a:t>, </a:t>
            </a:r>
            <a:r>
              <a:rPr lang="en-US" dirty="0" err="1"/>
              <a:t>load_citations</a:t>
            </a:r>
            <a:r>
              <a:rPr lang="en-US" dirty="0"/>
              <a:t>, </a:t>
            </a:r>
            <a:r>
              <a:rPr lang="en-US" dirty="0" err="1"/>
              <a:t>load_work_map</a:t>
            </a:r>
            <a:r>
              <a:rPr lang="en-US" dirty="0"/>
              <a:t>, </a:t>
            </a:r>
            <a:r>
              <a:rPr lang="en-US" b="1" dirty="0" err="1"/>
              <a:t>work_by_varname</a:t>
            </a:r>
            <a:r>
              <a:rPr lang="en-US" dirty="0"/>
              <a:t>, </a:t>
            </a:r>
            <a:r>
              <a:rPr lang="en-US" dirty="0" err="1"/>
              <a:t>work_to_bibtex</a:t>
            </a:r>
            <a:r>
              <a:rPr lang="en-US" dirty="0"/>
              <a:t>, </a:t>
            </a:r>
            <a:r>
              <a:rPr lang="en-US" dirty="0" err="1"/>
              <a:t>find_citation</a:t>
            </a:r>
            <a:r>
              <a:rPr lang="en-US" dirty="0"/>
              <a:t>, find</a:t>
            </a:r>
          </a:p>
          <a:p>
            <a:pPr lvl="1"/>
            <a:r>
              <a:rPr lang="en-US" b="1" dirty="0" err="1"/>
              <a:t>metakey</a:t>
            </a:r>
            <a:r>
              <a:rPr lang="en-US" b="1" dirty="0"/>
              <a:t>, </a:t>
            </a:r>
            <a:r>
              <a:rPr lang="en-US" b="1" dirty="0" err="1"/>
              <a:t>metakey_title</a:t>
            </a:r>
            <a:endParaRPr lang="en-US" b="1" dirty="0"/>
          </a:p>
        </p:txBody>
      </p:sp>
      <p:sp>
        <p:nvSpPr>
          <p:cNvPr id="4" name="Date Placeholder 3">
            <a:extLst>
              <a:ext uri="{FF2B5EF4-FFF2-40B4-BE49-F238E27FC236}">
                <a16:creationId xmlns:a16="http://schemas.microsoft.com/office/drawing/2014/main" id="{69802F80-B28E-410D-896D-1ECDA38FBBC2}"/>
              </a:ext>
            </a:extLst>
          </p:cNvPr>
          <p:cNvSpPr>
            <a:spLocks noGrp="1"/>
          </p:cNvSpPr>
          <p:nvPr>
            <p:ph type="dt" sz="half" idx="10"/>
          </p:nvPr>
        </p:nvSpPr>
        <p:spPr/>
        <p:txBody>
          <a:bodyPr/>
          <a:lstStyle/>
          <a:p>
            <a:r>
              <a:rPr lang="en-US"/>
              <a:t>João Felipe Pimentel</a:t>
            </a:r>
            <a:endParaRPr lang="pt-BR" dirty="0"/>
          </a:p>
        </p:txBody>
      </p:sp>
      <p:sp>
        <p:nvSpPr>
          <p:cNvPr id="5" name="Footer Placeholder 4">
            <a:extLst>
              <a:ext uri="{FF2B5EF4-FFF2-40B4-BE49-F238E27FC236}">
                <a16:creationId xmlns:a16="http://schemas.microsoft.com/office/drawing/2014/main" id="{87D6E057-4AE7-4B2E-8058-421EA3B35D64}"/>
              </a:ext>
            </a:extLst>
          </p:cNvPr>
          <p:cNvSpPr>
            <a:spLocks noGrp="1"/>
          </p:cNvSpPr>
          <p:nvPr>
            <p:ph type="ftr" sz="quarter" idx="11"/>
          </p:nvPr>
        </p:nvSpPr>
        <p:spPr/>
        <p:txBody>
          <a:bodyPr/>
          <a:lstStyle/>
          <a:p>
            <a:r>
              <a:rPr lang="en-US"/>
              <a:t>Ferramenta de Snowballing</a:t>
            </a:r>
            <a:endParaRPr lang="pt-BR" dirty="0"/>
          </a:p>
        </p:txBody>
      </p:sp>
      <p:sp>
        <p:nvSpPr>
          <p:cNvPr id="6" name="Slide Number Placeholder 5">
            <a:extLst>
              <a:ext uri="{FF2B5EF4-FFF2-40B4-BE49-F238E27FC236}">
                <a16:creationId xmlns:a16="http://schemas.microsoft.com/office/drawing/2014/main" id="{FDF8D820-AFAF-4190-932A-0BD55B2FA7E5}"/>
              </a:ext>
            </a:extLst>
          </p:cNvPr>
          <p:cNvSpPr>
            <a:spLocks noGrp="1"/>
          </p:cNvSpPr>
          <p:nvPr>
            <p:ph type="sldNum" sz="quarter" idx="12"/>
          </p:nvPr>
        </p:nvSpPr>
        <p:spPr/>
        <p:txBody>
          <a:bodyPr/>
          <a:lstStyle/>
          <a:p>
            <a:fld id="{0AAA623A-5D3C-471A-939B-3DC944CAB218}" type="slidenum">
              <a:rPr lang="pt-BR" smtClean="0"/>
              <a:pPr/>
              <a:t>71</a:t>
            </a:fld>
            <a:endParaRPr lang="pt-BR"/>
          </a:p>
        </p:txBody>
      </p:sp>
      <p:sp>
        <p:nvSpPr>
          <p:cNvPr id="2" name="TextBox 1">
            <a:extLst>
              <a:ext uri="{FF2B5EF4-FFF2-40B4-BE49-F238E27FC236}">
                <a16:creationId xmlns:a16="http://schemas.microsoft.com/office/drawing/2014/main" id="{31BB849C-D2D8-48C8-97D7-44F91BFB1559}"/>
              </a:ext>
            </a:extLst>
          </p:cNvPr>
          <p:cNvSpPr txBox="1"/>
          <p:nvPr/>
        </p:nvSpPr>
        <p:spPr>
          <a:xfrm>
            <a:off x="493247" y="1096588"/>
            <a:ext cx="2501198" cy="369332"/>
          </a:xfrm>
          <a:prstGeom prst="rect">
            <a:avLst/>
          </a:prstGeom>
          <a:noFill/>
        </p:spPr>
        <p:txBody>
          <a:bodyPr wrap="none" rtlCol="0">
            <a:spAutoFit/>
          </a:bodyPr>
          <a:lstStyle/>
          <a:p>
            <a:r>
              <a:rPr lang="pt-BR" dirty="0" err="1"/>
              <a:t>from</a:t>
            </a:r>
            <a:r>
              <a:rPr lang="pt-BR" dirty="0"/>
              <a:t> </a:t>
            </a:r>
            <a:r>
              <a:rPr lang="pt-BR" dirty="0" err="1"/>
              <a:t>snowballing</a:t>
            </a:r>
            <a:r>
              <a:rPr lang="pt-BR" dirty="0"/>
              <a:t> </a:t>
            </a:r>
            <a:r>
              <a:rPr lang="pt-BR" dirty="0" err="1"/>
              <a:t>import</a:t>
            </a:r>
            <a:endParaRPr lang="en-US" dirty="0"/>
          </a:p>
        </p:txBody>
      </p:sp>
    </p:spTree>
    <p:extLst>
      <p:ext uri="{BB962C8B-B14F-4D97-AF65-F5344CB8AC3E}">
        <p14:creationId xmlns:p14="http://schemas.microsoft.com/office/powerpoint/2010/main" val="229316430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23B612B-D35D-4DFD-B933-FA2AABCA2B9F}"/>
              </a:ext>
            </a:extLst>
          </p:cNvPr>
          <p:cNvSpPr>
            <a:spLocks noGrp="1"/>
          </p:cNvSpPr>
          <p:nvPr>
            <p:ph type="title"/>
          </p:nvPr>
        </p:nvSpPr>
        <p:spPr/>
        <p:txBody>
          <a:bodyPr/>
          <a:lstStyle/>
          <a:p>
            <a:r>
              <a:rPr lang="en-US" noProof="0" dirty="0"/>
              <a:t>Library 2/2</a:t>
            </a:r>
          </a:p>
        </p:txBody>
      </p:sp>
      <p:sp>
        <p:nvSpPr>
          <p:cNvPr id="9" name="Content Placeholder 8">
            <a:extLst>
              <a:ext uri="{FF2B5EF4-FFF2-40B4-BE49-F238E27FC236}">
                <a16:creationId xmlns:a16="http://schemas.microsoft.com/office/drawing/2014/main" id="{F23CA9EF-2BBE-4DBD-9123-B9A6FA808E1E}"/>
              </a:ext>
            </a:extLst>
          </p:cNvPr>
          <p:cNvSpPr>
            <a:spLocks noGrp="1"/>
          </p:cNvSpPr>
          <p:nvPr>
            <p:ph sz="half" idx="1"/>
          </p:nvPr>
        </p:nvSpPr>
        <p:spPr/>
        <p:txBody>
          <a:bodyPr>
            <a:normAutofit fontScale="77500" lnSpcReduction="20000"/>
          </a:bodyPr>
          <a:lstStyle/>
          <a:p>
            <a:r>
              <a:rPr lang="en-US" noProof="0" dirty="0"/>
              <a:t>scholar</a:t>
            </a:r>
          </a:p>
          <a:p>
            <a:pPr lvl="1"/>
            <a:r>
              <a:rPr lang="en-US" b="1" noProof="0" dirty="0"/>
              <a:t>Original scholar.py library</a:t>
            </a:r>
          </a:p>
          <a:p>
            <a:r>
              <a:rPr lang="en-US" noProof="0" dirty="0" err="1"/>
              <a:t>selenium_scholar</a:t>
            </a:r>
            <a:endParaRPr lang="en-US" noProof="0" dirty="0"/>
          </a:p>
          <a:p>
            <a:pPr lvl="1"/>
            <a:r>
              <a:rPr lang="en-US" b="1" noProof="0" dirty="0"/>
              <a:t>Reimplementation of parts of scholar.py to use it with Selenium</a:t>
            </a:r>
          </a:p>
          <a:p>
            <a:pPr lvl="1"/>
            <a:r>
              <a:rPr lang="en-US" noProof="0" dirty="0" err="1"/>
              <a:t>SeleniumScholarQuerier</a:t>
            </a:r>
            <a:r>
              <a:rPr lang="en-US" noProof="0" dirty="0"/>
              <a:t>, </a:t>
            </a:r>
            <a:r>
              <a:rPr lang="en-US" noProof="0" dirty="0" err="1"/>
              <a:t>ScholarSettingsTask</a:t>
            </a:r>
            <a:endParaRPr lang="en-US" noProof="0" dirty="0"/>
          </a:p>
          <a:p>
            <a:pPr lvl="1"/>
            <a:r>
              <a:rPr lang="en-US" noProof="0" dirty="0" err="1"/>
              <a:t>get_scholar_url</a:t>
            </a:r>
            <a:endParaRPr lang="en-US" noProof="0" dirty="0"/>
          </a:p>
          <a:p>
            <a:r>
              <a:rPr lang="en-US" noProof="0" dirty="0" err="1"/>
              <a:t>utils</a:t>
            </a:r>
            <a:endParaRPr lang="en-US" noProof="0" dirty="0"/>
          </a:p>
          <a:p>
            <a:pPr lvl="1"/>
            <a:r>
              <a:rPr lang="en-US" b="1" noProof="0" dirty="0"/>
              <a:t>Extra functions</a:t>
            </a:r>
          </a:p>
          <a:p>
            <a:pPr lvl="1"/>
            <a:r>
              <a:rPr lang="en-US" noProof="0" dirty="0" err="1"/>
              <a:t>text_y</a:t>
            </a:r>
            <a:r>
              <a:rPr lang="en-US" noProof="0" dirty="0"/>
              <a:t>, </a:t>
            </a:r>
            <a:r>
              <a:rPr lang="en-US" noProof="0" dirty="0" err="1"/>
              <a:t>multiline_wrap</a:t>
            </a:r>
            <a:r>
              <a:rPr lang="en-US" noProof="0" dirty="0"/>
              <a:t>, Point</a:t>
            </a:r>
          </a:p>
          <a:p>
            <a:pPr lvl="1"/>
            <a:r>
              <a:rPr lang="en-US" noProof="0" dirty="0" err="1"/>
              <a:t>import_or_reload</a:t>
            </a:r>
            <a:r>
              <a:rPr lang="en-US" noProof="0" dirty="0"/>
              <a:t>, </a:t>
            </a:r>
            <a:r>
              <a:rPr lang="en-US" noProof="0" dirty="0" err="1"/>
              <a:t>import_submodules</a:t>
            </a:r>
            <a:endParaRPr lang="en-US" noProof="0" dirty="0"/>
          </a:p>
          <a:p>
            <a:pPr lvl="1"/>
            <a:r>
              <a:rPr lang="en-US" noProof="0" dirty="0"/>
              <a:t>consume, </a:t>
            </a:r>
            <a:r>
              <a:rPr lang="en-US" noProof="0" dirty="0" err="1"/>
              <a:t>setitem</a:t>
            </a:r>
            <a:r>
              <a:rPr lang="en-US" noProof="0" dirty="0"/>
              <a:t>, </a:t>
            </a:r>
            <a:r>
              <a:rPr lang="en-US" noProof="0" dirty="0" err="1"/>
              <a:t>match_any</a:t>
            </a:r>
            <a:endParaRPr lang="en-US" noProof="0" dirty="0"/>
          </a:p>
        </p:txBody>
      </p:sp>
      <p:sp>
        <p:nvSpPr>
          <p:cNvPr id="8" name="Text Placeholder 7">
            <a:extLst>
              <a:ext uri="{FF2B5EF4-FFF2-40B4-BE49-F238E27FC236}">
                <a16:creationId xmlns:a16="http://schemas.microsoft.com/office/drawing/2014/main" id="{4FD3EAC8-470D-4499-B2F6-5FB45046F888}"/>
              </a:ext>
            </a:extLst>
          </p:cNvPr>
          <p:cNvSpPr>
            <a:spLocks noGrp="1"/>
          </p:cNvSpPr>
          <p:nvPr>
            <p:ph sz="half" idx="2"/>
          </p:nvPr>
        </p:nvSpPr>
        <p:spPr>
          <a:xfrm>
            <a:off x="4648200" y="1600200"/>
            <a:ext cx="4191000" cy="4800600"/>
          </a:xfrm>
        </p:spPr>
        <p:txBody>
          <a:bodyPr>
            <a:normAutofit fontScale="77500" lnSpcReduction="20000"/>
          </a:bodyPr>
          <a:lstStyle/>
          <a:p>
            <a:r>
              <a:rPr lang="en-US" noProof="0" dirty="0"/>
              <a:t>snowballing</a:t>
            </a:r>
          </a:p>
          <a:p>
            <a:pPr lvl="1"/>
            <a:r>
              <a:rPr lang="en-US" b="1" noProof="0" dirty="0"/>
              <a:t>Widgets for the snowballing phase</a:t>
            </a:r>
          </a:p>
          <a:p>
            <a:pPr lvl="1"/>
            <a:r>
              <a:rPr lang="en-US" noProof="0" dirty="0"/>
              <a:t>Converter: </a:t>
            </a:r>
            <a:r>
              <a:rPr lang="en-US" noProof="0" dirty="0" err="1"/>
              <a:t>Insert.ipynb</a:t>
            </a:r>
            <a:r>
              <a:rPr lang="en-US" noProof="0" dirty="0"/>
              <a:t>, </a:t>
            </a:r>
            <a:r>
              <a:rPr lang="en-US" noProof="0" dirty="0" err="1"/>
              <a:t>Backward.ipynb</a:t>
            </a:r>
            <a:endParaRPr lang="en-US" noProof="0" dirty="0"/>
          </a:p>
          <a:p>
            <a:pPr lvl="1"/>
            <a:r>
              <a:rPr lang="en-US" noProof="0" dirty="0" err="1"/>
              <a:t>ArticleNavigator</a:t>
            </a:r>
            <a:r>
              <a:rPr lang="en-US" noProof="0" dirty="0"/>
              <a:t>: </a:t>
            </a:r>
            <a:r>
              <a:rPr lang="en-US" noProof="0" dirty="0" err="1"/>
              <a:t>Todos</a:t>
            </a:r>
            <a:endParaRPr lang="en-US" noProof="0" dirty="0"/>
          </a:p>
          <a:p>
            <a:pPr lvl="1"/>
            <a:r>
              <a:rPr lang="en-US" noProof="0" dirty="0" err="1"/>
              <a:t>BackwardSnowballing</a:t>
            </a:r>
            <a:r>
              <a:rPr lang="en-US" noProof="0" dirty="0"/>
              <a:t>: </a:t>
            </a:r>
            <a:r>
              <a:rPr lang="en-US" noProof="0" dirty="0" err="1"/>
              <a:t>Backward.ipynb</a:t>
            </a:r>
            <a:endParaRPr lang="en-US" noProof="0" dirty="0"/>
          </a:p>
          <a:p>
            <a:pPr lvl="1"/>
            <a:r>
              <a:rPr lang="en-US" noProof="0" dirty="0" err="1"/>
              <a:t>ForwardSnowballing</a:t>
            </a:r>
            <a:r>
              <a:rPr lang="en-US" noProof="0" dirty="0"/>
              <a:t>: </a:t>
            </a:r>
            <a:r>
              <a:rPr lang="en-US" noProof="0" dirty="0" err="1"/>
              <a:t>Forward.ipynb</a:t>
            </a:r>
            <a:endParaRPr lang="en-US" noProof="0" dirty="0"/>
          </a:p>
          <a:p>
            <a:pPr lvl="1"/>
            <a:r>
              <a:rPr lang="en-US" noProof="0" dirty="0" err="1"/>
              <a:t>ScholarUpdate</a:t>
            </a:r>
            <a:r>
              <a:rPr lang="en-US" noProof="0" dirty="0"/>
              <a:t>: </a:t>
            </a:r>
            <a:r>
              <a:rPr lang="en-US" noProof="0" dirty="0" err="1"/>
              <a:t>Validate.ipynb</a:t>
            </a:r>
            <a:endParaRPr lang="en-US" noProof="0" dirty="0"/>
          </a:p>
          <a:p>
            <a:pPr lvl="1"/>
            <a:r>
              <a:rPr lang="en-US" noProof="0" dirty="0" err="1"/>
              <a:t>SearchScholar</a:t>
            </a:r>
            <a:r>
              <a:rPr lang="en-US" noProof="0" dirty="0"/>
              <a:t>: </a:t>
            </a:r>
            <a:r>
              <a:rPr lang="en-US" noProof="0" dirty="0" err="1"/>
              <a:t>SearchScholar.ipynb</a:t>
            </a:r>
            <a:endParaRPr lang="en-US" noProof="0" dirty="0"/>
          </a:p>
          <a:p>
            <a:r>
              <a:rPr lang="en-US" noProof="0" dirty="0"/>
              <a:t>strategies</a:t>
            </a:r>
          </a:p>
          <a:p>
            <a:pPr lvl="1"/>
            <a:r>
              <a:rPr lang="en-US" b="1" noProof="0" dirty="0"/>
              <a:t>Process analysis</a:t>
            </a:r>
          </a:p>
          <a:p>
            <a:pPr lvl="1"/>
            <a:r>
              <a:rPr lang="en-US" noProof="0" dirty="0"/>
              <a:t>State, Strategy</a:t>
            </a:r>
          </a:p>
          <a:p>
            <a:endParaRPr lang="en-US" noProof="0" dirty="0"/>
          </a:p>
        </p:txBody>
      </p:sp>
      <p:sp>
        <p:nvSpPr>
          <p:cNvPr id="4" name="Date Placeholder 3">
            <a:extLst>
              <a:ext uri="{FF2B5EF4-FFF2-40B4-BE49-F238E27FC236}">
                <a16:creationId xmlns:a16="http://schemas.microsoft.com/office/drawing/2014/main" id="{69802F80-B28E-410D-896D-1ECDA38FBBC2}"/>
              </a:ext>
            </a:extLst>
          </p:cNvPr>
          <p:cNvSpPr>
            <a:spLocks noGrp="1"/>
          </p:cNvSpPr>
          <p:nvPr>
            <p:ph type="dt" sz="half" idx="10"/>
          </p:nvPr>
        </p:nvSpPr>
        <p:spPr/>
        <p:txBody>
          <a:bodyPr/>
          <a:lstStyle/>
          <a:p>
            <a:r>
              <a:rPr lang="en-US"/>
              <a:t>João Felipe Pimentel</a:t>
            </a:r>
            <a:endParaRPr lang="pt-BR" dirty="0"/>
          </a:p>
        </p:txBody>
      </p:sp>
      <p:sp>
        <p:nvSpPr>
          <p:cNvPr id="5" name="Footer Placeholder 4">
            <a:extLst>
              <a:ext uri="{FF2B5EF4-FFF2-40B4-BE49-F238E27FC236}">
                <a16:creationId xmlns:a16="http://schemas.microsoft.com/office/drawing/2014/main" id="{87D6E057-4AE7-4B2E-8058-421EA3B35D64}"/>
              </a:ext>
            </a:extLst>
          </p:cNvPr>
          <p:cNvSpPr>
            <a:spLocks noGrp="1"/>
          </p:cNvSpPr>
          <p:nvPr>
            <p:ph type="ftr" sz="quarter" idx="11"/>
          </p:nvPr>
        </p:nvSpPr>
        <p:spPr/>
        <p:txBody>
          <a:bodyPr/>
          <a:lstStyle/>
          <a:p>
            <a:r>
              <a:rPr lang="en-US"/>
              <a:t>Ferramenta de Snowballing</a:t>
            </a:r>
            <a:endParaRPr lang="pt-BR" dirty="0"/>
          </a:p>
        </p:txBody>
      </p:sp>
      <p:sp>
        <p:nvSpPr>
          <p:cNvPr id="6" name="Slide Number Placeholder 5">
            <a:extLst>
              <a:ext uri="{FF2B5EF4-FFF2-40B4-BE49-F238E27FC236}">
                <a16:creationId xmlns:a16="http://schemas.microsoft.com/office/drawing/2014/main" id="{FDF8D820-AFAF-4190-932A-0BD55B2FA7E5}"/>
              </a:ext>
            </a:extLst>
          </p:cNvPr>
          <p:cNvSpPr>
            <a:spLocks noGrp="1"/>
          </p:cNvSpPr>
          <p:nvPr>
            <p:ph type="sldNum" sz="quarter" idx="12"/>
          </p:nvPr>
        </p:nvSpPr>
        <p:spPr/>
        <p:txBody>
          <a:bodyPr/>
          <a:lstStyle/>
          <a:p>
            <a:fld id="{0AAA623A-5D3C-471A-939B-3DC944CAB218}" type="slidenum">
              <a:rPr lang="pt-BR" smtClean="0"/>
              <a:pPr/>
              <a:t>72</a:t>
            </a:fld>
            <a:endParaRPr lang="pt-BR"/>
          </a:p>
        </p:txBody>
      </p:sp>
      <p:sp>
        <p:nvSpPr>
          <p:cNvPr id="2" name="TextBox 1">
            <a:extLst>
              <a:ext uri="{FF2B5EF4-FFF2-40B4-BE49-F238E27FC236}">
                <a16:creationId xmlns:a16="http://schemas.microsoft.com/office/drawing/2014/main" id="{31BB849C-D2D8-48C8-97D7-44F91BFB1559}"/>
              </a:ext>
            </a:extLst>
          </p:cNvPr>
          <p:cNvSpPr txBox="1"/>
          <p:nvPr/>
        </p:nvSpPr>
        <p:spPr>
          <a:xfrm>
            <a:off x="493247" y="1096588"/>
            <a:ext cx="2501198" cy="369332"/>
          </a:xfrm>
          <a:prstGeom prst="rect">
            <a:avLst/>
          </a:prstGeom>
          <a:noFill/>
        </p:spPr>
        <p:txBody>
          <a:bodyPr wrap="none" rtlCol="0">
            <a:spAutoFit/>
          </a:bodyPr>
          <a:lstStyle/>
          <a:p>
            <a:r>
              <a:rPr lang="pt-BR" dirty="0" err="1"/>
              <a:t>from</a:t>
            </a:r>
            <a:r>
              <a:rPr lang="pt-BR" dirty="0"/>
              <a:t> </a:t>
            </a:r>
            <a:r>
              <a:rPr lang="pt-BR" dirty="0" err="1"/>
              <a:t>snowballing</a:t>
            </a:r>
            <a:r>
              <a:rPr lang="pt-BR" dirty="0"/>
              <a:t> </a:t>
            </a:r>
            <a:r>
              <a:rPr lang="pt-BR" dirty="0" err="1"/>
              <a:t>import</a:t>
            </a:r>
            <a:endParaRPr lang="en-US" dirty="0"/>
          </a:p>
        </p:txBody>
      </p:sp>
    </p:spTree>
    <p:extLst>
      <p:ext uri="{BB962C8B-B14F-4D97-AF65-F5344CB8AC3E}">
        <p14:creationId xmlns:p14="http://schemas.microsoft.com/office/powerpoint/2010/main" val="145130489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normAutofit/>
          </a:bodyPr>
          <a:lstStyle/>
          <a:p>
            <a:r>
              <a:rPr lang="en-US" noProof="0" dirty="0"/>
              <a:t>João Felipe Pimentel</a:t>
            </a:r>
          </a:p>
        </p:txBody>
      </p:sp>
      <p:sp>
        <p:nvSpPr>
          <p:cNvPr id="3" name="Title 2"/>
          <p:cNvSpPr>
            <a:spLocks noGrp="1"/>
          </p:cNvSpPr>
          <p:nvPr>
            <p:ph type="title"/>
          </p:nvPr>
        </p:nvSpPr>
        <p:spPr/>
        <p:txBody>
          <a:bodyPr/>
          <a:lstStyle/>
          <a:p>
            <a:r>
              <a:rPr lang="en-US" noProof="0" dirty="0"/>
              <a:t>Snowballing Tool</a:t>
            </a:r>
          </a:p>
        </p:txBody>
      </p:sp>
      <p:sp>
        <p:nvSpPr>
          <p:cNvPr id="4" name="TextBox 3">
            <a:extLst>
              <a:ext uri="{FF2B5EF4-FFF2-40B4-BE49-F238E27FC236}">
                <a16:creationId xmlns:a16="http://schemas.microsoft.com/office/drawing/2014/main" id="{5A23BFB3-8C29-4F1C-B57A-CD76A4A2A9F9}"/>
              </a:ext>
            </a:extLst>
          </p:cNvPr>
          <p:cNvSpPr txBox="1"/>
          <p:nvPr/>
        </p:nvSpPr>
        <p:spPr>
          <a:xfrm>
            <a:off x="3581400" y="3349746"/>
            <a:ext cx="5585183" cy="461665"/>
          </a:xfrm>
          <a:prstGeom prst="rect">
            <a:avLst/>
          </a:prstGeom>
          <a:noFill/>
          <a:effectLst>
            <a:glow rad="63500">
              <a:schemeClr val="accent1">
                <a:satMod val="175000"/>
                <a:alpha val="40000"/>
              </a:schemeClr>
            </a:glow>
            <a:outerShdw blurRad="50800" dist="38100" dir="2700000" algn="tl" rotWithShape="0">
              <a:prstClr val="black">
                <a:alpha val="40000"/>
              </a:prstClr>
            </a:outerShdw>
          </a:effectLst>
          <a:scene3d>
            <a:camera prst="orthographicFront"/>
            <a:lightRig rig="threePt" dir="t"/>
          </a:scene3d>
          <a:sp3d>
            <a:bevelT/>
          </a:sp3d>
        </p:spPr>
        <p:txBody>
          <a:bodyPr wrap="none" rtlCol="0">
            <a:spAutoFit/>
          </a:bodyPr>
          <a:lstStyle/>
          <a:p>
            <a:r>
              <a:rPr lang="en-US" sz="2400" dirty="0">
                <a:solidFill>
                  <a:schemeClr val="bg1"/>
                </a:solidFill>
              </a:rPr>
              <a:t>https://github.com/JoaoFelipe/snowballing</a:t>
            </a:r>
          </a:p>
        </p:txBody>
      </p:sp>
    </p:spTree>
    <p:extLst>
      <p:ext uri="{BB962C8B-B14F-4D97-AF65-F5344CB8AC3E}">
        <p14:creationId xmlns:p14="http://schemas.microsoft.com/office/powerpoint/2010/main" val="613614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Continuing the process</a:t>
            </a:r>
          </a:p>
        </p:txBody>
      </p:sp>
      <p:sp>
        <p:nvSpPr>
          <p:cNvPr id="9" name="Content Placeholder 8">
            <a:extLst>
              <a:ext uri="{FF2B5EF4-FFF2-40B4-BE49-F238E27FC236}">
                <a16:creationId xmlns:a16="http://schemas.microsoft.com/office/drawing/2014/main" id="{F908CB78-CBFA-4EF7-82B1-1640B2E37196}"/>
              </a:ext>
            </a:extLst>
          </p:cNvPr>
          <p:cNvSpPr>
            <a:spLocks noGrp="1"/>
          </p:cNvSpPr>
          <p:nvPr>
            <p:ph idx="1"/>
          </p:nvPr>
        </p:nvSpPr>
        <p:spPr/>
        <p:txBody>
          <a:bodyPr/>
          <a:lstStyle/>
          <a:p>
            <a:r>
              <a:rPr lang="en-US"/>
              <a:t>A1 is complete, but A3 and A5 also have references and citations</a:t>
            </a:r>
          </a:p>
        </p:txBody>
      </p:sp>
      <p:sp>
        <p:nvSpPr>
          <p:cNvPr id="4" name="Date Placeholder 3"/>
          <p:cNvSpPr>
            <a:spLocks noGrp="1"/>
          </p:cNvSpPr>
          <p:nvPr>
            <p:ph type="dt" sz="half" idx="10"/>
          </p:nvPr>
        </p:nvSpPr>
        <p:spPr/>
        <p:txBody>
          <a:bodyPr/>
          <a:lstStyle/>
          <a:p>
            <a:r>
              <a:rPr lang="en-US"/>
              <a:t>João Felipe Pimentel</a:t>
            </a:r>
            <a:endParaRPr lang="pt-BR" dirty="0"/>
          </a:p>
        </p:txBody>
      </p:sp>
      <p:sp>
        <p:nvSpPr>
          <p:cNvPr id="5" name="Footer Placeholder 4"/>
          <p:cNvSpPr>
            <a:spLocks noGrp="1"/>
          </p:cNvSpPr>
          <p:nvPr>
            <p:ph type="ftr" sz="quarter" idx="11"/>
          </p:nvPr>
        </p:nvSpPr>
        <p:spPr/>
        <p:txBody>
          <a:bodyPr/>
          <a:lstStyle/>
          <a:p>
            <a:r>
              <a:rPr lang="en-US"/>
              <a:t>Ferramenta de Snowballing</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8</a:t>
            </a:fld>
            <a:endParaRPr lang="pt-BR"/>
          </a:p>
        </p:txBody>
      </p:sp>
      <p:cxnSp>
        <p:nvCxnSpPr>
          <p:cNvPr id="11" name="Straight Arrow Connector 10">
            <a:extLst>
              <a:ext uri="{FF2B5EF4-FFF2-40B4-BE49-F238E27FC236}">
                <a16:creationId xmlns:a16="http://schemas.microsoft.com/office/drawing/2014/main" id="{C361D0CE-02B3-4669-A0DF-DC2B60B51069}"/>
              </a:ext>
            </a:extLst>
          </p:cNvPr>
          <p:cNvCxnSpPr>
            <a:cxnSpLocks/>
          </p:cNvCxnSpPr>
          <p:nvPr/>
        </p:nvCxnSpPr>
        <p:spPr>
          <a:xfrm>
            <a:off x="419100" y="5334000"/>
            <a:ext cx="8305800" cy="0"/>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52" name="Group 51">
            <a:extLst>
              <a:ext uri="{FF2B5EF4-FFF2-40B4-BE49-F238E27FC236}">
                <a16:creationId xmlns:a16="http://schemas.microsoft.com/office/drawing/2014/main" id="{0B46CA7C-4980-476D-BEFE-5686A207905E}"/>
              </a:ext>
            </a:extLst>
          </p:cNvPr>
          <p:cNvGrpSpPr/>
          <p:nvPr/>
        </p:nvGrpSpPr>
        <p:grpSpPr>
          <a:xfrm>
            <a:off x="3732235" y="3654470"/>
            <a:ext cx="1679530" cy="1679530"/>
            <a:chOff x="3654470" y="3654470"/>
            <a:chExt cx="1679530" cy="1679530"/>
          </a:xfrm>
        </p:grpSpPr>
        <p:sp>
          <p:nvSpPr>
            <p:cNvPr id="8" name="Oval 7">
              <a:extLst>
                <a:ext uri="{FF2B5EF4-FFF2-40B4-BE49-F238E27FC236}">
                  <a16:creationId xmlns:a16="http://schemas.microsoft.com/office/drawing/2014/main" id="{C38A8F0D-AC6A-49CC-A593-1941E044E109}"/>
                </a:ext>
              </a:extLst>
            </p:cNvPr>
            <p:cNvSpPr/>
            <p:nvPr/>
          </p:nvSpPr>
          <p:spPr>
            <a:xfrm>
              <a:off x="3654470" y="3654470"/>
              <a:ext cx="1679530" cy="1679530"/>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a:t>A3</a:t>
              </a:r>
              <a:endParaRPr lang="en-US" dirty="0"/>
            </a:p>
          </p:txBody>
        </p:sp>
        <p:sp>
          <p:nvSpPr>
            <p:cNvPr id="13" name="TextBox 12">
              <a:extLst>
                <a:ext uri="{FF2B5EF4-FFF2-40B4-BE49-F238E27FC236}">
                  <a16:creationId xmlns:a16="http://schemas.microsoft.com/office/drawing/2014/main" id="{0CEE5D08-EC1A-46C8-8A9A-257A785085C6}"/>
                </a:ext>
              </a:extLst>
            </p:cNvPr>
            <p:cNvSpPr txBox="1"/>
            <p:nvPr/>
          </p:nvSpPr>
          <p:spPr>
            <a:xfrm>
              <a:off x="4273548" y="4609782"/>
              <a:ext cx="434734" cy="369332"/>
            </a:xfrm>
            <a:prstGeom prst="rect">
              <a:avLst/>
            </a:prstGeom>
            <a:noFill/>
          </p:spPr>
          <p:txBody>
            <a:bodyPr wrap="none" rtlCol="0">
              <a:spAutoFit/>
            </a:bodyPr>
            <a:lstStyle/>
            <a:p>
              <a:r>
                <a:rPr lang="pt-BR" dirty="0"/>
                <a:t>A5</a:t>
              </a:r>
              <a:endParaRPr lang="en-US" dirty="0"/>
            </a:p>
          </p:txBody>
        </p:sp>
        <p:sp>
          <p:nvSpPr>
            <p:cNvPr id="18" name="TextBox 17">
              <a:extLst>
                <a:ext uri="{FF2B5EF4-FFF2-40B4-BE49-F238E27FC236}">
                  <a16:creationId xmlns:a16="http://schemas.microsoft.com/office/drawing/2014/main" id="{D27FED20-7904-46AB-8D91-CE07D7D710FB}"/>
                </a:ext>
              </a:extLst>
            </p:cNvPr>
            <p:cNvSpPr txBox="1"/>
            <p:nvPr/>
          </p:nvSpPr>
          <p:spPr>
            <a:xfrm>
              <a:off x="4277781" y="4043528"/>
              <a:ext cx="441146" cy="369332"/>
            </a:xfrm>
            <a:prstGeom prst="rect">
              <a:avLst/>
            </a:prstGeom>
            <a:noFill/>
          </p:spPr>
          <p:txBody>
            <a:bodyPr wrap="none" rtlCol="0">
              <a:spAutoFit/>
            </a:bodyPr>
            <a:lstStyle/>
            <a:p>
              <a:r>
                <a:rPr lang="pt-BR" b="1" dirty="0"/>
                <a:t>A1</a:t>
              </a:r>
              <a:endParaRPr lang="en-US" b="1" dirty="0"/>
            </a:p>
          </p:txBody>
        </p:sp>
      </p:grpSp>
      <p:sp>
        <p:nvSpPr>
          <p:cNvPr id="21" name="TextBox 20">
            <a:extLst>
              <a:ext uri="{FF2B5EF4-FFF2-40B4-BE49-F238E27FC236}">
                <a16:creationId xmlns:a16="http://schemas.microsoft.com/office/drawing/2014/main" id="{2C1B74B3-0229-40F7-9B3C-7122D932B96B}"/>
              </a:ext>
            </a:extLst>
          </p:cNvPr>
          <p:cNvSpPr txBox="1"/>
          <p:nvPr/>
        </p:nvSpPr>
        <p:spPr>
          <a:xfrm>
            <a:off x="2689466" y="4267614"/>
            <a:ext cx="434734" cy="369332"/>
          </a:xfrm>
          <a:prstGeom prst="rect">
            <a:avLst/>
          </a:prstGeom>
          <a:noFill/>
        </p:spPr>
        <p:txBody>
          <a:bodyPr wrap="none" rtlCol="0">
            <a:spAutoFit/>
          </a:bodyPr>
          <a:lstStyle/>
          <a:p>
            <a:r>
              <a:rPr lang="pt-BR" dirty="0"/>
              <a:t>A7</a:t>
            </a:r>
            <a:endParaRPr lang="en-US" dirty="0"/>
          </a:p>
        </p:txBody>
      </p:sp>
      <p:sp>
        <p:nvSpPr>
          <p:cNvPr id="22" name="TextBox 21">
            <a:extLst>
              <a:ext uri="{FF2B5EF4-FFF2-40B4-BE49-F238E27FC236}">
                <a16:creationId xmlns:a16="http://schemas.microsoft.com/office/drawing/2014/main" id="{C03B4567-79D1-484F-B6C5-4E30FA7508C6}"/>
              </a:ext>
            </a:extLst>
          </p:cNvPr>
          <p:cNvSpPr txBox="1"/>
          <p:nvPr/>
        </p:nvSpPr>
        <p:spPr>
          <a:xfrm>
            <a:off x="2689466" y="4636946"/>
            <a:ext cx="434734" cy="369332"/>
          </a:xfrm>
          <a:prstGeom prst="rect">
            <a:avLst/>
          </a:prstGeom>
          <a:noFill/>
        </p:spPr>
        <p:txBody>
          <a:bodyPr wrap="none" rtlCol="0">
            <a:spAutoFit/>
          </a:bodyPr>
          <a:lstStyle/>
          <a:p>
            <a:r>
              <a:rPr lang="pt-BR" dirty="0"/>
              <a:t>A8</a:t>
            </a:r>
            <a:endParaRPr lang="en-US" dirty="0"/>
          </a:p>
        </p:txBody>
      </p:sp>
      <p:cxnSp>
        <p:nvCxnSpPr>
          <p:cNvPr id="7" name="Straight Arrow Connector 6">
            <a:extLst>
              <a:ext uri="{FF2B5EF4-FFF2-40B4-BE49-F238E27FC236}">
                <a16:creationId xmlns:a16="http://schemas.microsoft.com/office/drawing/2014/main" id="{24DF33DA-6F46-4602-A66D-1D1E172B65D6}"/>
              </a:ext>
            </a:extLst>
          </p:cNvPr>
          <p:cNvCxnSpPr>
            <a:cxnSpLocks/>
            <a:stCxn id="13" idx="1"/>
          </p:cNvCxnSpPr>
          <p:nvPr/>
        </p:nvCxnSpPr>
        <p:spPr>
          <a:xfrm flipH="1">
            <a:off x="3907823" y="4794448"/>
            <a:ext cx="443490" cy="6883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C2CFD7F4-D421-468D-B847-6F014149BA75}"/>
              </a:ext>
            </a:extLst>
          </p:cNvPr>
          <p:cNvCxnSpPr>
            <a:cxnSpLocks/>
            <a:endCxn id="21" idx="3"/>
          </p:cNvCxnSpPr>
          <p:nvPr/>
        </p:nvCxnSpPr>
        <p:spPr>
          <a:xfrm flipH="1" flipV="1">
            <a:off x="3124200" y="4452280"/>
            <a:ext cx="1227113" cy="419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B2C0C23B-9CAD-44ED-B8CF-CBF17EE5ABFC}"/>
              </a:ext>
            </a:extLst>
          </p:cNvPr>
          <p:cNvCxnSpPr>
            <a:cxnSpLocks/>
            <a:stCxn id="13" idx="1"/>
            <a:endCxn id="22" idx="3"/>
          </p:cNvCxnSpPr>
          <p:nvPr/>
        </p:nvCxnSpPr>
        <p:spPr>
          <a:xfrm flipH="1">
            <a:off x="3124200" y="4794448"/>
            <a:ext cx="1227113" cy="271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5BF8C6D8-727E-4659-BBCB-0949AEE33932}"/>
              </a:ext>
            </a:extLst>
          </p:cNvPr>
          <p:cNvCxnSpPr>
            <a:cxnSpLocks/>
            <a:stCxn id="13" idx="1"/>
            <a:endCxn id="21" idx="3"/>
          </p:cNvCxnSpPr>
          <p:nvPr/>
        </p:nvCxnSpPr>
        <p:spPr>
          <a:xfrm flipH="1" flipV="1">
            <a:off x="3124200" y="4452280"/>
            <a:ext cx="1227113" cy="3421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EA7E39E2-4142-47EB-9A8D-B07EACEEE10A}"/>
              </a:ext>
            </a:extLst>
          </p:cNvPr>
          <p:cNvSpPr txBox="1"/>
          <p:nvPr/>
        </p:nvSpPr>
        <p:spPr>
          <a:xfrm>
            <a:off x="6019800" y="4648200"/>
            <a:ext cx="434734" cy="369332"/>
          </a:xfrm>
          <a:prstGeom prst="rect">
            <a:avLst/>
          </a:prstGeom>
          <a:noFill/>
        </p:spPr>
        <p:txBody>
          <a:bodyPr wrap="none" rtlCol="0">
            <a:spAutoFit/>
          </a:bodyPr>
          <a:lstStyle/>
          <a:p>
            <a:r>
              <a:rPr lang="pt-BR" dirty="0"/>
              <a:t>A9</a:t>
            </a:r>
            <a:endParaRPr lang="en-US" dirty="0"/>
          </a:p>
        </p:txBody>
      </p:sp>
      <p:cxnSp>
        <p:nvCxnSpPr>
          <p:cNvPr id="38" name="Straight Arrow Connector 37">
            <a:extLst>
              <a:ext uri="{FF2B5EF4-FFF2-40B4-BE49-F238E27FC236}">
                <a16:creationId xmlns:a16="http://schemas.microsoft.com/office/drawing/2014/main" id="{F1A592C2-2978-4B30-9EFA-48A9F522FDCF}"/>
              </a:ext>
            </a:extLst>
          </p:cNvPr>
          <p:cNvCxnSpPr>
            <a:cxnSpLocks/>
          </p:cNvCxnSpPr>
          <p:nvPr/>
        </p:nvCxnSpPr>
        <p:spPr>
          <a:xfrm flipH="1" flipV="1">
            <a:off x="4770840" y="4821612"/>
            <a:ext cx="1325160" cy="47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B48C8F15-D1B1-4ACE-886A-7E1B5A03E016}"/>
              </a:ext>
            </a:extLst>
          </p:cNvPr>
          <p:cNvSpPr txBox="1"/>
          <p:nvPr/>
        </p:nvSpPr>
        <p:spPr>
          <a:xfrm>
            <a:off x="3473807" y="5322706"/>
            <a:ext cx="434734" cy="369332"/>
          </a:xfrm>
          <a:prstGeom prst="rect">
            <a:avLst/>
          </a:prstGeom>
          <a:noFill/>
        </p:spPr>
        <p:txBody>
          <a:bodyPr wrap="none" rtlCol="0">
            <a:spAutoFit/>
          </a:bodyPr>
          <a:lstStyle/>
          <a:p>
            <a:r>
              <a:rPr lang="pt-BR" dirty="0">
                <a:solidFill>
                  <a:srgbClr val="C00000"/>
                </a:solidFill>
              </a:rPr>
              <a:t>A2</a:t>
            </a:r>
            <a:endParaRPr lang="en-US" dirty="0">
              <a:solidFill>
                <a:srgbClr val="C00000"/>
              </a:solidFill>
            </a:endParaRPr>
          </a:p>
        </p:txBody>
      </p:sp>
      <p:sp>
        <p:nvSpPr>
          <p:cNvPr id="45" name="TextBox 44">
            <a:extLst>
              <a:ext uri="{FF2B5EF4-FFF2-40B4-BE49-F238E27FC236}">
                <a16:creationId xmlns:a16="http://schemas.microsoft.com/office/drawing/2014/main" id="{3699A997-F77D-4715-9808-0A8C47B3B55C}"/>
              </a:ext>
            </a:extLst>
          </p:cNvPr>
          <p:cNvSpPr txBox="1"/>
          <p:nvPr/>
        </p:nvSpPr>
        <p:spPr>
          <a:xfrm>
            <a:off x="5238750" y="5322706"/>
            <a:ext cx="434734" cy="369332"/>
          </a:xfrm>
          <a:prstGeom prst="rect">
            <a:avLst/>
          </a:prstGeom>
          <a:noFill/>
        </p:spPr>
        <p:txBody>
          <a:bodyPr wrap="none" rtlCol="0">
            <a:spAutoFit/>
          </a:bodyPr>
          <a:lstStyle/>
          <a:p>
            <a:r>
              <a:rPr lang="pt-BR" dirty="0">
                <a:solidFill>
                  <a:srgbClr val="C00000"/>
                </a:solidFill>
              </a:rPr>
              <a:t>A6</a:t>
            </a:r>
            <a:endParaRPr lang="en-US" dirty="0">
              <a:solidFill>
                <a:srgbClr val="C00000"/>
              </a:solidFill>
            </a:endParaRPr>
          </a:p>
        </p:txBody>
      </p:sp>
    </p:spTree>
    <p:extLst>
      <p:ext uri="{BB962C8B-B14F-4D97-AF65-F5344CB8AC3E}">
        <p14:creationId xmlns:p14="http://schemas.microsoft.com/office/powerpoint/2010/main" val="40640668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Backward</a:t>
            </a:r>
          </a:p>
        </p:txBody>
      </p:sp>
      <p:sp>
        <p:nvSpPr>
          <p:cNvPr id="4" name="Date Placeholder 3"/>
          <p:cNvSpPr>
            <a:spLocks noGrp="1"/>
          </p:cNvSpPr>
          <p:nvPr>
            <p:ph type="dt" sz="half" idx="10"/>
          </p:nvPr>
        </p:nvSpPr>
        <p:spPr/>
        <p:txBody>
          <a:bodyPr/>
          <a:lstStyle/>
          <a:p>
            <a:r>
              <a:rPr lang="en-US"/>
              <a:t>João Felipe Pimentel</a:t>
            </a:r>
            <a:endParaRPr lang="pt-BR" dirty="0"/>
          </a:p>
        </p:txBody>
      </p:sp>
      <p:sp>
        <p:nvSpPr>
          <p:cNvPr id="5" name="Footer Placeholder 4"/>
          <p:cNvSpPr>
            <a:spLocks noGrp="1"/>
          </p:cNvSpPr>
          <p:nvPr>
            <p:ph type="ftr" sz="quarter" idx="11"/>
          </p:nvPr>
        </p:nvSpPr>
        <p:spPr/>
        <p:txBody>
          <a:bodyPr/>
          <a:lstStyle/>
          <a:p>
            <a:r>
              <a:rPr lang="en-US"/>
              <a:t>Ferramenta de Snowballing</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9</a:t>
            </a:fld>
            <a:endParaRPr lang="pt-BR" dirty="0"/>
          </a:p>
        </p:txBody>
      </p:sp>
      <p:cxnSp>
        <p:nvCxnSpPr>
          <p:cNvPr id="11" name="Straight Arrow Connector 10">
            <a:extLst>
              <a:ext uri="{FF2B5EF4-FFF2-40B4-BE49-F238E27FC236}">
                <a16:creationId xmlns:a16="http://schemas.microsoft.com/office/drawing/2014/main" id="{C361D0CE-02B3-4669-A0DF-DC2B60B51069}"/>
              </a:ext>
            </a:extLst>
          </p:cNvPr>
          <p:cNvCxnSpPr>
            <a:cxnSpLocks/>
          </p:cNvCxnSpPr>
          <p:nvPr/>
        </p:nvCxnSpPr>
        <p:spPr>
          <a:xfrm>
            <a:off x="419100" y="5334000"/>
            <a:ext cx="8305800" cy="0"/>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C38A8F0D-AC6A-49CC-A593-1941E044E109}"/>
              </a:ext>
            </a:extLst>
          </p:cNvPr>
          <p:cNvSpPr/>
          <p:nvPr/>
        </p:nvSpPr>
        <p:spPr>
          <a:xfrm>
            <a:off x="1848057" y="3200400"/>
            <a:ext cx="2133600" cy="2133600"/>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13" name="TextBox 12">
            <a:extLst>
              <a:ext uri="{FF2B5EF4-FFF2-40B4-BE49-F238E27FC236}">
                <a16:creationId xmlns:a16="http://schemas.microsoft.com/office/drawing/2014/main" id="{0CEE5D08-EC1A-46C8-8A9A-257A785085C6}"/>
              </a:ext>
            </a:extLst>
          </p:cNvPr>
          <p:cNvSpPr txBox="1"/>
          <p:nvPr/>
        </p:nvSpPr>
        <p:spPr>
          <a:xfrm>
            <a:off x="2697195" y="4267200"/>
            <a:ext cx="434734" cy="369332"/>
          </a:xfrm>
          <a:prstGeom prst="rect">
            <a:avLst/>
          </a:prstGeom>
          <a:noFill/>
        </p:spPr>
        <p:txBody>
          <a:bodyPr wrap="none" rtlCol="0">
            <a:spAutoFit/>
          </a:bodyPr>
          <a:lstStyle/>
          <a:p>
            <a:r>
              <a:rPr lang="pt-BR" dirty="0"/>
              <a:t>A5</a:t>
            </a:r>
            <a:endParaRPr lang="en-US" dirty="0"/>
          </a:p>
        </p:txBody>
      </p:sp>
      <p:sp>
        <p:nvSpPr>
          <p:cNvPr id="18" name="TextBox 17">
            <a:extLst>
              <a:ext uri="{FF2B5EF4-FFF2-40B4-BE49-F238E27FC236}">
                <a16:creationId xmlns:a16="http://schemas.microsoft.com/office/drawing/2014/main" id="{D27FED20-7904-46AB-8D91-CE07D7D710FB}"/>
              </a:ext>
            </a:extLst>
          </p:cNvPr>
          <p:cNvSpPr txBox="1"/>
          <p:nvPr/>
        </p:nvSpPr>
        <p:spPr>
          <a:xfrm>
            <a:off x="2693989" y="3657600"/>
            <a:ext cx="441146" cy="369332"/>
          </a:xfrm>
          <a:prstGeom prst="rect">
            <a:avLst/>
          </a:prstGeom>
          <a:noFill/>
        </p:spPr>
        <p:txBody>
          <a:bodyPr wrap="none" rtlCol="0">
            <a:spAutoFit/>
          </a:bodyPr>
          <a:lstStyle/>
          <a:p>
            <a:r>
              <a:rPr lang="pt-BR" b="1" dirty="0"/>
              <a:t>A1</a:t>
            </a:r>
            <a:endParaRPr lang="en-US" b="1" dirty="0"/>
          </a:p>
        </p:txBody>
      </p:sp>
      <p:sp>
        <p:nvSpPr>
          <p:cNvPr id="21" name="TextBox 20">
            <a:extLst>
              <a:ext uri="{FF2B5EF4-FFF2-40B4-BE49-F238E27FC236}">
                <a16:creationId xmlns:a16="http://schemas.microsoft.com/office/drawing/2014/main" id="{2C1B74B3-0229-40F7-9B3C-7122D932B96B}"/>
              </a:ext>
            </a:extLst>
          </p:cNvPr>
          <p:cNvSpPr txBox="1"/>
          <p:nvPr/>
        </p:nvSpPr>
        <p:spPr>
          <a:xfrm>
            <a:off x="2697195" y="4572000"/>
            <a:ext cx="434734" cy="369332"/>
          </a:xfrm>
          <a:prstGeom prst="rect">
            <a:avLst/>
          </a:prstGeom>
          <a:noFill/>
        </p:spPr>
        <p:txBody>
          <a:bodyPr wrap="none" rtlCol="0">
            <a:spAutoFit/>
          </a:bodyPr>
          <a:lstStyle/>
          <a:p>
            <a:r>
              <a:rPr lang="pt-BR" dirty="0">
                <a:solidFill>
                  <a:schemeClr val="accent3">
                    <a:lumMod val="75000"/>
                  </a:schemeClr>
                </a:solidFill>
              </a:rPr>
              <a:t>A7</a:t>
            </a:r>
            <a:endParaRPr lang="en-US" dirty="0">
              <a:solidFill>
                <a:schemeClr val="accent3">
                  <a:lumMod val="75000"/>
                </a:schemeClr>
              </a:solidFill>
            </a:endParaRPr>
          </a:p>
        </p:txBody>
      </p:sp>
      <p:sp>
        <p:nvSpPr>
          <p:cNvPr id="24" name="Arrow: Curved Down 23">
            <a:extLst>
              <a:ext uri="{FF2B5EF4-FFF2-40B4-BE49-F238E27FC236}">
                <a16:creationId xmlns:a16="http://schemas.microsoft.com/office/drawing/2014/main" id="{6B79D241-9A2B-4CFC-AA73-B276DB7582E1}"/>
              </a:ext>
            </a:extLst>
          </p:cNvPr>
          <p:cNvSpPr/>
          <p:nvPr/>
        </p:nvSpPr>
        <p:spPr>
          <a:xfrm flipH="1">
            <a:off x="1280788" y="3071334"/>
            <a:ext cx="2986412" cy="734652"/>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7" name="TextBox 26">
            <a:extLst>
              <a:ext uri="{FF2B5EF4-FFF2-40B4-BE49-F238E27FC236}">
                <a16:creationId xmlns:a16="http://schemas.microsoft.com/office/drawing/2014/main" id="{730E1E33-B152-4074-B6C1-2E20F38780A9}"/>
              </a:ext>
            </a:extLst>
          </p:cNvPr>
          <p:cNvSpPr txBox="1"/>
          <p:nvPr/>
        </p:nvSpPr>
        <p:spPr>
          <a:xfrm>
            <a:off x="2693989" y="3962400"/>
            <a:ext cx="434734" cy="369332"/>
          </a:xfrm>
          <a:prstGeom prst="rect">
            <a:avLst/>
          </a:prstGeom>
          <a:noFill/>
        </p:spPr>
        <p:txBody>
          <a:bodyPr wrap="none" rtlCol="0">
            <a:spAutoFit/>
          </a:bodyPr>
          <a:lstStyle/>
          <a:p>
            <a:r>
              <a:rPr lang="pt-BR" dirty="0"/>
              <a:t>A3</a:t>
            </a:r>
            <a:endParaRPr lang="en-US" dirty="0"/>
          </a:p>
        </p:txBody>
      </p:sp>
      <p:sp>
        <p:nvSpPr>
          <p:cNvPr id="28" name="TextBox 27">
            <a:extLst>
              <a:ext uri="{FF2B5EF4-FFF2-40B4-BE49-F238E27FC236}">
                <a16:creationId xmlns:a16="http://schemas.microsoft.com/office/drawing/2014/main" id="{448F851F-AC4B-4E47-9EC8-30BC79D663B3}"/>
              </a:ext>
            </a:extLst>
          </p:cNvPr>
          <p:cNvSpPr txBox="1"/>
          <p:nvPr/>
        </p:nvSpPr>
        <p:spPr>
          <a:xfrm>
            <a:off x="6028266" y="4641727"/>
            <a:ext cx="434734" cy="369332"/>
          </a:xfrm>
          <a:prstGeom prst="rect">
            <a:avLst/>
          </a:prstGeom>
          <a:noFill/>
        </p:spPr>
        <p:txBody>
          <a:bodyPr wrap="none" rtlCol="0">
            <a:spAutoFit/>
          </a:bodyPr>
          <a:lstStyle/>
          <a:p>
            <a:r>
              <a:rPr lang="pt-BR" dirty="0"/>
              <a:t>A9</a:t>
            </a:r>
            <a:endParaRPr lang="en-US" dirty="0"/>
          </a:p>
        </p:txBody>
      </p:sp>
      <p:cxnSp>
        <p:nvCxnSpPr>
          <p:cNvPr id="29" name="Straight Arrow Connector 28">
            <a:extLst>
              <a:ext uri="{FF2B5EF4-FFF2-40B4-BE49-F238E27FC236}">
                <a16:creationId xmlns:a16="http://schemas.microsoft.com/office/drawing/2014/main" id="{CA1E0188-2074-4307-BBC4-4E8B3A8F25A8}"/>
              </a:ext>
            </a:extLst>
          </p:cNvPr>
          <p:cNvCxnSpPr>
            <a:cxnSpLocks/>
            <a:stCxn id="28" idx="1"/>
            <a:endCxn id="13" idx="3"/>
          </p:cNvCxnSpPr>
          <p:nvPr/>
        </p:nvCxnSpPr>
        <p:spPr>
          <a:xfrm flipH="1" flipV="1">
            <a:off x="3131929" y="4451866"/>
            <a:ext cx="2896337" cy="3745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AF17DA50-6156-41FB-9EA6-8F1C2DE12499}"/>
              </a:ext>
            </a:extLst>
          </p:cNvPr>
          <p:cNvSpPr txBox="1"/>
          <p:nvPr/>
        </p:nvSpPr>
        <p:spPr>
          <a:xfrm>
            <a:off x="3473807" y="5322706"/>
            <a:ext cx="434734" cy="369332"/>
          </a:xfrm>
          <a:prstGeom prst="rect">
            <a:avLst/>
          </a:prstGeom>
          <a:noFill/>
        </p:spPr>
        <p:txBody>
          <a:bodyPr wrap="none" rtlCol="0">
            <a:spAutoFit/>
          </a:bodyPr>
          <a:lstStyle/>
          <a:p>
            <a:r>
              <a:rPr lang="pt-BR" dirty="0">
                <a:solidFill>
                  <a:srgbClr val="C00000"/>
                </a:solidFill>
              </a:rPr>
              <a:t>A2</a:t>
            </a:r>
            <a:endParaRPr lang="en-US" dirty="0">
              <a:solidFill>
                <a:srgbClr val="C00000"/>
              </a:solidFill>
            </a:endParaRPr>
          </a:p>
        </p:txBody>
      </p:sp>
      <p:sp>
        <p:nvSpPr>
          <p:cNvPr id="34" name="TextBox 33">
            <a:extLst>
              <a:ext uri="{FF2B5EF4-FFF2-40B4-BE49-F238E27FC236}">
                <a16:creationId xmlns:a16="http://schemas.microsoft.com/office/drawing/2014/main" id="{355306AF-D76B-481B-9152-D4B3DEBE7FFC}"/>
              </a:ext>
            </a:extLst>
          </p:cNvPr>
          <p:cNvSpPr txBox="1"/>
          <p:nvPr/>
        </p:nvSpPr>
        <p:spPr>
          <a:xfrm>
            <a:off x="5238750" y="5322706"/>
            <a:ext cx="434734" cy="369332"/>
          </a:xfrm>
          <a:prstGeom prst="rect">
            <a:avLst/>
          </a:prstGeom>
          <a:noFill/>
        </p:spPr>
        <p:txBody>
          <a:bodyPr wrap="none" rtlCol="0">
            <a:spAutoFit/>
          </a:bodyPr>
          <a:lstStyle/>
          <a:p>
            <a:r>
              <a:rPr lang="pt-BR" dirty="0">
                <a:solidFill>
                  <a:srgbClr val="C00000"/>
                </a:solidFill>
              </a:rPr>
              <a:t>A6</a:t>
            </a:r>
            <a:endParaRPr lang="en-US" dirty="0">
              <a:solidFill>
                <a:srgbClr val="C00000"/>
              </a:solidFill>
            </a:endParaRPr>
          </a:p>
        </p:txBody>
      </p:sp>
      <p:sp>
        <p:nvSpPr>
          <p:cNvPr id="35" name="TextBox 34">
            <a:extLst>
              <a:ext uri="{FF2B5EF4-FFF2-40B4-BE49-F238E27FC236}">
                <a16:creationId xmlns:a16="http://schemas.microsoft.com/office/drawing/2014/main" id="{50972550-D12E-47A8-9AB7-BEB32B2FE2DE}"/>
              </a:ext>
            </a:extLst>
          </p:cNvPr>
          <p:cNvSpPr txBox="1"/>
          <p:nvPr/>
        </p:nvSpPr>
        <p:spPr>
          <a:xfrm>
            <a:off x="2689466" y="5322706"/>
            <a:ext cx="434734" cy="369332"/>
          </a:xfrm>
          <a:prstGeom prst="rect">
            <a:avLst/>
          </a:prstGeom>
          <a:noFill/>
        </p:spPr>
        <p:txBody>
          <a:bodyPr wrap="none" rtlCol="0">
            <a:spAutoFit/>
          </a:bodyPr>
          <a:lstStyle/>
          <a:p>
            <a:r>
              <a:rPr lang="pt-BR" dirty="0">
                <a:solidFill>
                  <a:srgbClr val="C00000"/>
                </a:solidFill>
              </a:rPr>
              <a:t>A8</a:t>
            </a:r>
            <a:endParaRPr lang="en-US" dirty="0">
              <a:solidFill>
                <a:srgbClr val="C00000"/>
              </a:solidFill>
            </a:endParaRPr>
          </a:p>
        </p:txBody>
      </p:sp>
    </p:spTree>
    <p:extLst>
      <p:ext uri="{BB962C8B-B14F-4D97-AF65-F5344CB8AC3E}">
        <p14:creationId xmlns:p14="http://schemas.microsoft.com/office/powerpoint/2010/main" val="3975189196"/>
      </p:ext>
    </p:extLst>
  </p:cSld>
  <p:clrMapOvr>
    <a:masterClrMapping/>
  </p:clrMapOvr>
</p:sld>
</file>

<file path=ppt/theme/theme1.xml><?xml version="1.0" encoding="utf-8"?>
<a:theme xmlns:a="http://schemas.openxmlformats.org/drawingml/2006/main" name="GEMSDEW_Template">
  <a:themeElements>
    <a:clrScheme name="Escritório">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Escritório">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resentation2" id="{A6C58A5E-360E-445A-99EB-03F9358CE985}" vid="{0D91D322-12C9-4CE7-962A-2A035A84DBA2}"/>
    </a:ext>
  </a:extLst>
</a:theme>
</file>

<file path=ppt/theme/theme2.xml><?xml version="1.0" encoding="utf-8"?>
<a:theme xmlns:a="http://schemas.openxmlformats.org/drawingml/2006/main" name="Tema do Office">
  <a:themeElements>
    <a:clrScheme name="Escritório">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Escritório">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ESI template v3</Template>
  <TotalTime>958</TotalTime>
  <Words>4201</Words>
  <Application>Microsoft Office PowerPoint</Application>
  <PresentationFormat>On-screen Show (4:3)</PresentationFormat>
  <Paragraphs>872</Paragraphs>
  <Slides>73</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73</vt:i4>
      </vt:variant>
    </vt:vector>
  </HeadingPairs>
  <TitlesOfParts>
    <vt:vector size="77" baseType="lpstr">
      <vt:lpstr>Arial</vt:lpstr>
      <vt:lpstr>Calibri</vt:lpstr>
      <vt:lpstr>Wingdings</vt:lpstr>
      <vt:lpstr>GEMSDEW_Template</vt:lpstr>
      <vt:lpstr>Snowballing Tool</vt:lpstr>
      <vt:lpstr>Snowballing</vt:lpstr>
      <vt:lpstr>Citations</vt:lpstr>
      <vt:lpstr>Backward Snowballing</vt:lpstr>
      <vt:lpstr>Annotations</vt:lpstr>
      <vt:lpstr>Forward Snowballing</vt:lpstr>
      <vt:lpstr>Other Annotation Types</vt:lpstr>
      <vt:lpstr>Continuing the process</vt:lpstr>
      <vt:lpstr>Backward</vt:lpstr>
      <vt:lpstr>Forward</vt:lpstr>
      <vt:lpstr>References and Citations</vt:lpstr>
      <vt:lpstr>Stop Condition</vt:lpstr>
      <vt:lpstr>Challenges</vt:lpstr>
      <vt:lpstr>Tool</vt:lpstr>
      <vt:lpstr>Getting Started</vt:lpstr>
      <vt:lpstr>Project Structure</vt:lpstr>
      <vt:lpstr>Project Structure</vt:lpstr>
      <vt:lpstr>database Structure</vt:lpstr>
      <vt:lpstr>places.py Source Code</vt:lpstr>
      <vt:lpstr>y2014.py Source Code</vt:lpstr>
      <vt:lpstr>y2014.py Source Code</vt:lpstr>
      <vt:lpstr>y2014.py Source Code</vt:lpstr>
      <vt:lpstr>y2014.py Source Code</vt:lpstr>
      <vt:lpstr>y2014.py Source Code</vt:lpstr>
      <vt:lpstr>y2014.py Source Code</vt:lpstr>
      <vt:lpstr>citations/*.py Source Code</vt:lpstr>
      <vt:lpstr>citations/*.py Source Code</vt:lpstr>
      <vt:lpstr>Project Structure</vt:lpstr>
      <vt:lpstr>Insert.ipynb 1/4</vt:lpstr>
      <vt:lpstr>Insert.ipynb 2/4</vt:lpstr>
      <vt:lpstr>places.py Source Code</vt:lpstr>
      <vt:lpstr>Insert.ipynb 3/4</vt:lpstr>
      <vt:lpstr>Insert.ipynb 4/4</vt:lpstr>
      <vt:lpstr>Project Structure</vt:lpstr>
      <vt:lpstr>SearchScholar.ipynb 1/3</vt:lpstr>
      <vt:lpstr>SearchScholar.ipynb 2/3</vt:lpstr>
      <vt:lpstr>SearchScholar.ipynb 3/3</vt:lpstr>
      <vt:lpstr>Project Structure</vt:lpstr>
      <vt:lpstr>Backward.ipynb 1/4</vt:lpstr>
      <vt:lpstr>Backward.ipynb 2/4</vt:lpstr>
      <vt:lpstr>Backward.ipynb 3/4</vt:lpstr>
      <vt:lpstr>Backward.ipynb 4/4</vt:lpstr>
      <vt:lpstr>Project Structure</vt:lpstr>
      <vt:lpstr>Validate.ipynb 1/3</vt:lpstr>
      <vt:lpstr>Validate.ipynb 1/3</vt:lpstr>
      <vt:lpstr>Validate.ipynb 2/3</vt:lpstr>
      <vt:lpstr>Validate.ipynb 3/3</vt:lpstr>
      <vt:lpstr>Validate.ipynb 3/3</vt:lpstr>
      <vt:lpstr>Project Structure</vt:lpstr>
      <vt:lpstr>Forward.ipynb 1/3</vt:lpstr>
      <vt:lpstr>Forward.ipynb 2/3</vt:lpstr>
      <vt:lpstr>Forward.ipynb 3/3</vt:lpstr>
      <vt:lpstr>Beware of the Google Scholar terms and conditions!</vt:lpstr>
      <vt:lpstr>Project Structure</vt:lpstr>
      <vt:lpstr>Project Structure</vt:lpstr>
      <vt:lpstr>Notebooks Structure</vt:lpstr>
      <vt:lpstr>Notebooks Structure</vt:lpstr>
      <vt:lpstr>Bibtex.SearchWork.ipynb 1/2</vt:lpstr>
      <vt:lpstr>Bibtex.SearchWork.ipynb 2/2</vt:lpstr>
      <vt:lpstr>Busca Alternativa</vt:lpstr>
      <vt:lpstr>Notebooks Structure</vt:lpstr>
      <vt:lpstr>CitationGraph.ipynb</vt:lpstr>
      <vt:lpstr>Notebooks Structure</vt:lpstr>
      <vt:lpstr>Place.ipynb</vt:lpstr>
      <vt:lpstr>Notebooks Structure</vt:lpstr>
      <vt:lpstr>SnowballingProvenance.ipynb</vt:lpstr>
      <vt:lpstr>Approaches</vt:lpstr>
      <vt:lpstr>noworkflow.py Source Code</vt:lpstr>
      <vt:lpstr>noworkflow.py Source Code</vt:lpstr>
      <vt:lpstr>noworkflow.py Source Code</vt:lpstr>
      <vt:lpstr>Library 1/2</vt:lpstr>
      <vt:lpstr>Library 2/2</vt:lpstr>
      <vt:lpstr>Snowballing Tool</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Ferramenta de Snowballing</dc:title>
  <dc:creator>João Felipe Nicolaci Pimentel</dc:creator>
  <cp:lastModifiedBy>João Felipe Nicolaci Pimentel</cp:lastModifiedBy>
  <cp:revision>73</cp:revision>
  <dcterms:created xsi:type="dcterms:W3CDTF">2019-03-31T21:02:44Z</dcterms:created>
  <dcterms:modified xsi:type="dcterms:W3CDTF">2019-04-02T04:08:32Z</dcterms:modified>
</cp:coreProperties>
</file>